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handoutMasterIdLst>
    <p:handoutMasterId r:id="rId39"/>
  </p:handoutMasterIdLst>
  <p:sldIdLst>
    <p:sldId id="256" r:id="rId2"/>
    <p:sldId id="305" r:id="rId3"/>
    <p:sldId id="339" r:id="rId4"/>
    <p:sldId id="341" r:id="rId5"/>
    <p:sldId id="342" r:id="rId6"/>
    <p:sldId id="324" r:id="rId7"/>
    <p:sldId id="1300" r:id="rId8"/>
    <p:sldId id="354" r:id="rId9"/>
    <p:sldId id="1301" r:id="rId10"/>
    <p:sldId id="332" r:id="rId11"/>
    <p:sldId id="357" r:id="rId12"/>
    <p:sldId id="333" r:id="rId13"/>
    <p:sldId id="362" r:id="rId14"/>
    <p:sldId id="1307" r:id="rId15"/>
    <p:sldId id="1308" r:id="rId16"/>
    <p:sldId id="1310" r:id="rId17"/>
    <p:sldId id="1309" r:id="rId18"/>
    <p:sldId id="288" r:id="rId19"/>
    <p:sldId id="1302" r:id="rId20"/>
    <p:sldId id="1303" r:id="rId21"/>
    <p:sldId id="335" r:id="rId22"/>
    <p:sldId id="1311" r:id="rId23"/>
    <p:sldId id="1304" r:id="rId24"/>
    <p:sldId id="1312" r:id="rId25"/>
    <p:sldId id="1313" r:id="rId26"/>
    <p:sldId id="1314" r:id="rId27"/>
    <p:sldId id="1299" r:id="rId28"/>
    <p:sldId id="359" r:id="rId29"/>
    <p:sldId id="1315" r:id="rId30"/>
    <p:sldId id="336" r:id="rId31"/>
    <p:sldId id="347" r:id="rId32"/>
    <p:sldId id="277" r:id="rId33"/>
    <p:sldId id="1306" r:id="rId34"/>
    <p:sldId id="325" r:id="rId35"/>
    <p:sldId id="344" r:id="rId36"/>
    <p:sldId id="345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 autoAdjust="0"/>
    <p:restoredTop sz="92157" autoAdjust="0"/>
  </p:normalViewPr>
  <p:slideViewPr>
    <p:cSldViewPr>
      <p:cViewPr varScale="1">
        <p:scale>
          <a:sx n="114" d="100"/>
          <a:sy n="114" d="100"/>
        </p:scale>
        <p:origin x="744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Issues: two zeros, arithmetic is different for pos vs neg (and weird around zero), </a:t>
            </a:r>
            <a:r>
              <a:rPr lang="en-US" dirty="0" err="1"/>
              <a:t>e.g</a:t>
            </a:r>
            <a:r>
              <a:rPr lang="en-US" dirty="0"/>
              <a:t>, try 5+1 vs -5+1 vs. -5 + 6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631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issue: zero no longer zero -&gt; multiplication is weird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08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unsigned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9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casting part of signed demo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128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764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434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2.wdp"/><Relationship Id="rId4" Type="http://schemas.openxmlformats.org/officeDocument/2006/relationships/image" Target="../media/image5.png"/><Relationship Id="rId9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hdphoto" Target="../media/hdphoto5.wdp"/><Relationship Id="rId7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23.png"/><Relationship Id="rId4" Type="http://schemas.openxmlformats.org/officeDocument/2006/relationships/image" Target="../media/image2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0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7.wdp"/><Relationship Id="rId3" Type="http://schemas.openxmlformats.org/officeDocument/2006/relationships/image" Target="../media/image110.png"/><Relationship Id="rId7" Type="http://schemas.openxmlformats.org/officeDocument/2006/relationships/image" Target="../media/image10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8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5.png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microsoft.com/office/2007/relationships/hdphoto" Target="../media/hdphoto8.wdp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microsoft.com/office/2007/relationships/hdphoto" Target="../media/hdphoto6.wdp"/><Relationship Id="rId9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2: Representing Integers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109B-CD9B-5444-B436-BE688404C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Review: Bits Require Interpretation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DEA16-5069-F14F-9B1A-96736FE2BC9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10001100 00001100 10101100 00000000</a:t>
            </a:r>
          </a:p>
          <a:p>
            <a:pPr marL="0" indent="0">
              <a:buNone/>
            </a:pPr>
            <a:r>
              <a:rPr lang="en-US" dirty="0"/>
              <a:t>might be interpreted as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The integer 3,485,745</a:t>
            </a:r>
          </a:p>
          <a:p>
            <a:pPr lvl="1"/>
            <a:r>
              <a:rPr lang="en-US" dirty="0"/>
              <a:t>A floating point number close to 4.884569 x 10</a:t>
            </a:r>
            <a:r>
              <a:rPr lang="en-US" baseline="30000" dirty="0"/>
              <a:t>-39</a:t>
            </a:r>
          </a:p>
          <a:p>
            <a:pPr lvl="1"/>
            <a:r>
              <a:rPr lang="en-US" dirty="0"/>
              <a:t>The string “105”</a:t>
            </a:r>
          </a:p>
          <a:p>
            <a:pPr lvl="1"/>
            <a:r>
              <a:rPr lang="en-US" dirty="0"/>
              <a:t>A portion of an image or video</a:t>
            </a:r>
          </a:p>
          <a:p>
            <a:pPr lvl="1"/>
            <a:r>
              <a:rPr lang="en-US" dirty="0"/>
              <a:t>An address in memory</a:t>
            </a:r>
          </a:p>
        </p:txBody>
      </p:sp>
    </p:spTree>
    <p:extLst>
      <p:ext uri="{BB962C8B-B14F-4D97-AF65-F5344CB8AC3E}">
        <p14:creationId xmlns:p14="http://schemas.microsoft.com/office/powerpoint/2010/main" val="244898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6007-FDFA-2245-AD2C-DD483E9EC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Integers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0863F-4E2A-7E4F-BCB7-0E82BBB94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Arabic Numerals: 47</a:t>
            </a:r>
          </a:p>
          <a:p>
            <a:r>
              <a:rPr lang="en-US" dirty="0"/>
              <a:t>Roman Numerals: XLVII</a:t>
            </a:r>
          </a:p>
          <a:p>
            <a:r>
              <a:rPr lang="en-US" dirty="0"/>
              <a:t>Brahmi Numerals: </a:t>
            </a:r>
          </a:p>
          <a:p>
            <a:r>
              <a:rPr lang="en-US" dirty="0"/>
              <a:t>Tally Marks: IIII IIII IIII IIII IIII IIII IIII IIII IIII II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8524B66-0F63-9D48-B1AC-4532FD5F73C0}"/>
              </a:ext>
            </a:extLst>
          </p:cNvPr>
          <p:cNvGrpSpPr/>
          <p:nvPr/>
        </p:nvGrpSpPr>
        <p:grpSpPr>
          <a:xfrm>
            <a:off x="2405974" y="3048000"/>
            <a:ext cx="3766226" cy="189689"/>
            <a:chOff x="685800" y="2623226"/>
            <a:chExt cx="3766226" cy="189689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B5B2B66-C9E1-8C49-94C4-A9EE47DA75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409" y="2626468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C915196-AC8B-3041-BC97-7F33ECCDB7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800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E617CA5-18B8-1545-978C-A1C9C242BD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54804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3406C8F-BA2A-AC44-BADA-6A56DE213B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59314" y="2623226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12CC046-6450-A34C-87D5-D875D45330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69093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7DDF3F7-251A-544A-A677-DF2883A8D6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28318" y="2637817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DAF6A6E-A29C-9642-B89B-95D8B499BC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54713" y="2631332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2A6D5C-2A4E-9C4A-AF14-9BA1817A0A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6656" y="2623226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042C9B2-F8DF-9D4F-9E1F-7066F74D7B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6435" y="2634575"/>
              <a:ext cx="395591" cy="17509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6" name="Picture 25" descr="A close up of a logo&#10;&#10;Description automatically generated">
            <a:extLst>
              <a:ext uri="{FF2B5EF4-FFF2-40B4-BE49-F238E27FC236}">
                <a16:creationId xmlns:a16="http://schemas.microsoft.com/office/drawing/2014/main" id="{8A67548E-0529-1B47-A590-6B838201A2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13" y="2537713"/>
            <a:ext cx="395591" cy="385449"/>
          </a:xfrm>
          <a:prstGeom prst="rect">
            <a:avLst/>
          </a:prstGeom>
        </p:spPr>
      </p:pic>
      <p:pic>
        <p:nvPicPr>
          <p:cNvPr id="28" name="Picture 27" descr="A close up of a logo&#10;&#10;Description automatically generated">
            <a:extLst>
              <a:ext uri="{FF2B5EF4-FFF2-40B4-BE49-F238E27FC236}">
                <a16:creationId xmlns:a16="http://schemas.microsoft.com/office/drawing/2014/main" id="{0D48CBDF-73A8-D94E-B5DD-C67E1B8C8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083" y="2537713"/>
            <a:ext cx="395592" cy="38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6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74166-97CF-2C40-8570-6554CFF2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Base-10 Integers</a:t>
            </a:r>
          </a:p>
        </p:txBody>
      </p:sp>
      <p:pic>
        <p:nvPicPr>
          <p:cNvPr id="8" name="Content Placeholder 7" descr="A picture containing brick, tiled, table, building&#10;&#10;Description automatically generated">
            <a:extLst>
              <a:ext uri="{FF2B5EF4-FFF2-40B4-BE49-F238E27FC236}">
                <a16:creationId xmlns:a16="http://schemas.microsoft.com/office/drawing/2014/main" id="{A5C5B1A7-1C52-0142-BEE4-D7F03C178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51" b="95490" l="2857" r="95429">
                        <a14:foregroundMark x1="31857" y1="11340" x2="49143" y2="3479"/>
                        <a14:foregroundMark x1="84429" y1="21134" x2="96714" y2="40851"/>
                        <a14:foregroundMark x1="96714" y1="40851" x2="95571" y2="64046"/>
                        <a14:foregroundMark x1="95571" y1="64046" x2="73286" y2="76289"/>
                        <a14:foregroundMark x1="73286" y1="76289" x2="60857" y2="51546"/>
                        <a14:foregroundMark x1="60857" y1="51546" x2="85286" y2="39304"/>
                        <a14:foregroundMark x1="85286" y1="39304" x2="85571" y2="32732"/>
                        <a14:foregroundMark x1="51000" y1="95490" x2="66000" y2="88918"/>
                        <a14:foregroundMark x1="2857" y1="72938" x2="8143" y2="289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69" y="2149233"/>
            <a:ext cx="1902346" cy="2108886"/>
          </a:xfrm>
        </p:spPr>
      </p:pic>
      <p:pic>
        <p:nvPicPr>
          <p:cNvPr id="6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6AB83D08-8028-2B4D-86AF-CA7279E8DD6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68" y="3203676"/>
            <a:ext cx="247632" cy="221011"/>
          </a:xfrm>
          <a:prstGeom prst="rect">
            <a:avLst/>
          </a:prstGeom>
        </p:spPr>
      </p:pic>
      <p:pic>
        <p:nvPicPr>
          <p:cNvPr id="10" name="Picture 9" descr="A picture containing indoor, sitting, table, looking&#10;&#10;Description automatically generated">
            <a:extLst>
              <a:ext uri="{FF2B5EF4-FFF2-40B4-BE49-F238E27FC236}">
                <a16:creationId xmlns:a16="http://schemas.microsoft.com/office/drawing/2014/main" id="{FF468BCD-5D0C-7044-9068-E433145F0FE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955" b="95495" l="10000" r="90000">
                        <a14:foregroundMark x1="27778" y1="8784" x2="27778" y2="21171"/>
                        <a14:foregroundMark x1="42222" y1="4955" x2="70000" y2="9685"/>
                        <a14:foregroundMark x1="25556" y1="91216" x2="66667" y2="90315"/>
                        <a14:foregroundMark x1="40000" y1="95495" x2="40000" y2="954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594076"/>
            <a:ext cx="247135" cy="1219200"/>
          </a:xfrm>
          <a:prstGeom prst="rect">
            <a:avLst/>
          </a:prstGeom>
        </p:spPr>
      </p:pic>
      <p:pic>
        <p:nvPicPr>
          <p:cNvPr id="12" name="Picture 11" descr="A close up of a tiled wall&#10;&#10;Description automatically generated">
            <a:extLst>
              <a:ext uri="{FF2B5EF4-FFF2-40B4-BE49-F238E27FC236}">
                <a16:creationId xmlns:a16="http://schemas.microsoft.com/office/drawing/2014/main" id="{B29BC0B1-B80B-2B44-8375-CD00B2801FE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59" b="97588" l="9662" r="89614">
                        <a14:foregroundMark x1="11353" y1="4180" x2="89372" y2="34405"/>
                        <a14:foregroundMark x1="66667" y1="88746" x2="89372" y2="84244"/>
                        <a14:foregroundMark x1="89372" y1="93891" x2="89372" y2="83280"/>
                        <a14:backgroundMark x1="83816" y1="97910" x2="83816" y2="97910"/>
                        <a14:backgroundMark x1="82609" y1="97267" x2="84541" y2="98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349687"/>
            <a:ext cx="1136821" cy="1707978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90755459-B042-AA44-BFB5-E84E96E19D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154018"/>
              </p:ext>
            </p:extLst>
          </p:nvPr>
        </p:nvGraphicFramePr>
        <p:xfrm>
          <a:off x="762000" y="1675987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1000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100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10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(10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69B3F7E-C80B-5C4D-A740-C16A5A677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600450"/>
              </p:ext>
            </p:extLst>
          </p:nvPr>
        </p:nvGraphicFramePr>
        <p:xfrm>
          <a:off x="762000" y="443452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799FFB7-2702-BA4D-B1A1-7E92BBE79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545174"/>
              </p:ext>
            </p:extLst>
          </p:nvPr>
        </p:nvGraphicFramePr>
        <p:xfrm>
          <a:off x="762000" y="526796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AAC1B60-91B4-6448-857E-F44624C37D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242055"/>
              </p:ext>
            </p:extLst>
          </p:nvPr>
        </p:nvGraphicFramePr>
        <p:xfrm>
          <a:off x="762000" y="6259946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6450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2076450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39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59D1D-DAD3-5E42-8A77-1451E596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Base-2 Integers (aka Binary Numbers)</a:t>
            </a:r>
          </a:p>
        </p:txBody>
      </p:sp>
      <p:pic>
        <p:nvPicPr>
          <p:cNvPr id="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A9D02D0-F72A-2D4E-BED6-74F3893509B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071294"/>
            <a:ext cx="247632" cy="221011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01B8456-0BAB-6346-8332-06DB1307E8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326708"/>
              </p:ext>
            </p:extLst>
          </p:nvPr>
        </p:nvGraphicFramePr>
        <p:xfrm>
          <a:off x="762000" y="1675987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70D1D84-05C6-814F-9777-E02BB42846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330810"/>
              </p:ext>
            </p:extLst>
          </p:nvPr>
        </p:nvGraphicFramePr>
        <p:xfrm>
          <a:off x="762000" y="443452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C8BE963-F1EB-3A46-9985-39AE47D78C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703268"/>
              </p:ext>
            </p:extLst>
          </p:nvPr>
        </p:nvGraphicFramePr>
        <p:xfrm>
          <a:off x="762000" y="526796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C904DFE-0BF1-164A-A8C9-47B83A529C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771830"/>
              </p:ext>
            </p:extLst>
          </p:nvPr>
        </p:nvGraphicFramePr>
        <p:xfrm>
          <a:off x="762000" y="6259946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22671394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554603212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52044586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625063550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514" name="Picture 513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4990835F-D0F9-6549-93DE-86112750E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3900"/>
            <a:ext cx="1244600" cy="1955800"/>
          </a:xfrm>
          <a:prstGeom prst="rect">
            <a:avLst/>
          </a:prstGeom>
        </p:spPr>
      </p:pic>
      <p:pic>
        <p:nvPicPr>
          <p:cNvPr id="516" name="Picture 515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4ADD8B64-E29F-C94A-901D-C297ABC2E8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2543847"/>
            <a:ext cx="1153582" cy="1282700"/>
          </a:xfrm>
          <a:prstGeom prst="rect">
            <a:avLst/>
          </a:prstGeom>
        </p:spPr>
      </p:pic>
      <p:pic>
        <p:nvPicPr>
          <p:cNvPr id="518" name="Picture 517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E431F9D3-A7EB-A343-82F8-85C2738F75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2625826"/>
            <a:ext cx="823840" cy="1155700"/>
          </a:xfrm>
          <a:prstGeom prst="rect">
            <a:avLst/>
          </a:prstGeom>
        </p:spPr>
      </p:pic>
      <p:pic>
        <p:nvPicPr>
          <p:cNvPr id="520" name="Picture 519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A8DE58DB-130B-8745-8774-D4952C52BA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2648656"/>
            <a:ext cx="685800" cy="1028700"/>
          </a:xfrm>
          <a:prstGeom prst="rect">
            <a:avLst/>
          </a:prstGeom>
        </p:spPr>
      </p:pic>
      <p:pic>
        <p:nvPicPr>
          <p:cNvPr id="522" name="Picture 521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339FAA2C-381A-134A-8262-7E61034FAB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2851600"/>
            <a:ext cx="622300" cy="660400"/>
          </a:xfrm>
          <a:prstGeom prst="rect">
            <a:avLst/>
          </a:prstGeom>
        </p:spPr>
      </p:pic>
      <p:pic>
        <p:nvPicPr>
          <p:cNvPr id="524" name="Picture 523" descr="A close up of a box&#10;&#10;Description automatically generated">
            <a:extLst>
              <a:ext uri="{FF2B5EF4-FFF2-40B4-BE49-F238E27FC236}">
                <a16:creationId xmlns:a16="http://schemas.microsoft.com/office/drawing/2014/main" id="{09EDD33F-1367-6342-A290-3A73272DCB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2870650"/>
            <a:ext cx="495300" cy="622300"/>
          </a:xfrm>
          <a:prstGeom prst="rect">
            <a:avLst/>
          </a:prstGeom>
        </p:spPr>
      </p:pic>
      <p:pic>
        <p:nvPicPr>
          <p:cNvPr id="526" name="Picture 525" descr="A close up of a box&#10;&#10;Description automatically generated">
            <a:extLst>
              <a:ext uri="{FF2B5EF4-FFF2-40B4-BE49-F238E27FC236}">
                <a16:creationId xmlns:a16="http://schemas.microsoft.com/office/drawing/2014/main" id="{D0B8082A-2D52-534C-BBDF-B2B4F8D4B6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908750"/>
            <a:ext cx="393700" cy="54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8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FCEC9-6B7C-DB4C-8A30-6EBF5C7A1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Binary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2B79A-8286-AD43-9E50-30748D31CB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600200"/>
            <a:ext cx="7620000" cy="2590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Decimal (Base-10):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Binary (Base-2):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01B79-194B-AE4B-A940-A70D0498D551}"/>
              </a:ext>
            </a:extLst>
          </p:cNvPr>
          <p:cNvSpPr txBox="1"/>
          <p:nvPr/>
        </p:nvSpPr>
        <p:spPr>
          <a:xfrm>
            <a:off x="3470841" y="1856389"/>
            <a:ext cx="1287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1011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2F8CA3-3860-C944-98AE-F22D6FE230EE}"/>
                  </a:ext>
                </a:extLst>
              </p:cNvPr>
              <p:cNvSpPr txBox="1"/>
              <p:nvPr/>
            </p:nvSpPr>
            <p:spPr>
              <a:xfrm>
                <a:off x="1525340" y="2674203"/>
                <a:ext cx="517891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+0⋅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=1011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42F8CA3-3860-C944-98AE-F22D6FE23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340" y="2674203"/>
                <a:ext cx="5178918" cy="8309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5203E18-FAB7-B444-8726-54B4A0812F9D}"/>
              </a:ext>
            </a:extLst>
          </p:cNvPr>
          <p:cNvSpPr txBox="1"/>
          <p:nvPr/>
        </p:nvSpPr>
        <p:spPr>
          <a:xfrm>
            <a:off x="3470841" y="3825921"/>
            <a:ext cx="1287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1011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3AC5E4-3267-6E4A-8558-348573AEAC35}"/>
                  </a:ext>
                </a:extLst>
              </p:cNvPr>
              <p:cNvSpPr txBox="1"/>
              <p:nvPr/>
            </p:nvSpPr>
            <p:spPr>
              <a:xfrm>
                <a:off x="1981200" y="4674406"/>
                <a:ext cx="4499244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+0⋅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=11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63AC5E4-3267-6E4A-8558-348573AEAC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4674406"/>
                <a:ext cx="4499244" cy="8309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040C4FCA-A967-DC84-40F4-0D90A697A8B5}"/>
              </a:ext>
            </a:extLst>
          </p:cNvPr>
          <p:cNvGrpSpPr/>
          <p:nvPr/>
        </p:nvGrpSpPr>
        <p:grpSpPr>
          <a:xfrm>
            <a:off x="6559062" y="4473331"/>
            <a:ext cx="2590800" cy="2349500"/>
            <a:chOff x="4800600" y="1339850"/>
            <a:chExt cx="2590800" cy="2349500"/>
          </a:xfrm>
        </p:grpSpPr>
        <p:pic>
          <p:nvPicPr>
            <p:cNvPr id="10" name="Picture 9" descr="A picture containing clock, meter&#10;&#10;Description automatically generated">
              <a:extLst>
                <a:ext uri="{FF2B5EF4-FFF2-40B4-BE49-F238E27FC236}">
                  <a16:creationId xmlns:a16="http://schemas.microsoft.com/office/drawing/2014/main" id="{71535B31-FFEB-A364-A5E8-D6974014AD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600" y="1339850"/>
              <a:ext cx="2590800" cy="23495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6240FFE-8525-7101-1623-AF855B0A73F5}"/>
                </a:ext>
              </a:extLst>
            </p:cNvPr>
            <p:cNvSpPr/>
            <p:nvPr/>
          </p:nvSpPr>
          <p:spPr>
            <a:xfrm>
              <a:off x="6705600" y="3352800"/>
              <a:ext cx="76200" cy="228600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3500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DA00-1A57-8149-89E3-3537DC4EA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Binary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3DDD3-2375-DB47-B58C-0EA62BCBC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four-bit binary values. What is the (base-10) integer interpretation of these values?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0001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1010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0111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1111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2AD955-3C36-5C90-F66F-F51141BC147A}"/>
              </a:ext>
            </a:extLst>
          </p:cNvPr>
          <p:cNvSpPr txBox="1"/>
          <p:nvPr/>
        </p:nvSpPr>
        <p:spPr>
          <a:xfrm>
            <a:off x="2514600" y="2362200"/>
            <a:ext cx="45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071DD1-4737-40D7-0BE4-0BFEE352C55A}"/>
              </a:ext>
            </a:extLst>
          </p:cNvPr>
          <p:cNvSpPr txBox="1"/>
          <p:nvPr/>
        </p:nvSpPr>
        <p:spPr>
          <a:xfrm>
            <a:off x="2514600" y="2762310"/>
            <a:ext cx="60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10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1EB83A-CB04-5962-B602-9B0C8ABCCD1D}"/>
              </a:ext>
            </a:extLst>
          </p:cNvPr>
          <p:cNvSpPr txBox="1"/>
          <p:nvPr/>
        </p:nvSpPr>
        <p:spPr>
          <a:xfrm>
            <a:off x="2514600" y="3124200"/>
            <a:ext cx="60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3EA675-77D6-F312-E90A-A2B3F71DE4C1}"/>
              </a:ext>
            </a:extLst>
          </p:cNvPr>
          <p:cNvSpPr txBox="1"/>
          <p:nvPr/>
        </p:nvSpPr>
        <p:spPr>
          <a:xfrm>
            <a:off x="2514600" y="3486090"/>
            <a:ext cx="60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36D552-0B17-7B66-52CE-60697AA2E98A}"/>
              </a:ext>
            </a:extLst>
          </p:cNvPr>
          <p:cNvSpPr/>
          <p:nvPr/>
        </p:nvSpPr>
        <p:spPr>
          <a:xfrm>
            <a:off x="2133600" y="2438400"/>
            <a:ext cx="17526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0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A360-2213-2945-A9CC-8FC00DAA9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Hexidecimal</a:t>
            </a:r>
            <a:r>
              <a:rPr lang="en-US" dirty="0"/>
              <a:t> Numbers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917038A-1071-6344-AB44-401C0AE1F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08864"/>
            <a:ext cx="8229600" cy="4468136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Courier" pitchFamily="2" charset="0"/>
              </a:rPr>
              <a:t>00101100 00110101 00110000 11100001 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D317F5-B912-C841-BC4D-C99B927F1F7D}"/>
              </a:ext>
            </a:extLst>
          </p:cNvPr>
          <p:cNvGrpSpPr/>
          <p:nvPr/>
        </p:nvGrpSpPr>
        <p:grpSpPr>
          <a:xfrm>
            <a:off x="506185" y="2021375"/>
            <a:ext cx="6509664" cy="386443"/>
            <a:chOff x="506185" y="1638300"/>
            <a:chExt cx="6509664" cy="38644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2F37E1D-E855-F242-89B7-744829688F04}"/>
                </a:ext>
              </a:extLst>
            </p:cNvPr>
            <p:cNvSpPr/>
            <p:nvPr/>
          </p:nvSpPr>
          <p:spPr>
            <a:xfrm>
              <a:off x="506185" y="1638300"/>
              <a:ext cx="1627416" cy="3864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776C9A4-B0E5-374B-8158-EA23BD6B5672}"/>
                </a:ext>
              </a:extLst>
            </p:cNvPr>
            <p:cNvSpPr/>
            <p:nvPr/>
          </p:nvSpPr>
          <p:spPr>
            <a:xfrm>
              <a:off x="2133601" y="1638300"/>
              <a:ext cx="1627416" cy="386443"/>
            </a:xfrm>
            <a:prstGeom prst="rect">
              <a:avLst/>
            </a:prstGeom>
            <a:noFill/>
            <a:ln w="26424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0AF8F38-3E0B-7E4F-AD2E-29923853E894}"/>
                </a:ext>
              </a:extLst>
            </p:cNvPr>
            <p:cNvSpPr/>
            <p:nvPr/>
          </p:nvSpPr>
          <p:spPr>
            <a:xfrm>
              <a:off x="3761017" y="1638300"/>
              <a:ext cx="1627416" cy="38644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33CE6F-A856-6B4F-8761-375C9DEE774E}"/>
                </a:ext>
              </a:extLst>
            </p:cNvPr>
            <p:cNvSpPr/>
            <p:nvPr/>
          </p:nvSpPr>
          <p:spPr>
            <a:xfrm>
              <a:off x="5388433" y="1638300"/>
              <a:ext cx="1627416" cy="386443"/>
            </a:xfrm>
            <a:prstGeom prst="rect">
              <a:avLst/>
            </a:prstGeom>
            <a:noFill/>
            <a:ln w="26424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Left Brace 14">
            <a:extLst>
              <a:ext uri="{FF2B5EF4-FFF2-40B4-BE49-F238E27FC236}">
                <a16:creationId xmlns:a16="http://schemas.microsoft.com/office/drawing/2014/main" id="{E08FA02F-302E-1A4B-B423-2B6A9357158E}"/>
              </a:ext>
            </a:extLst>
          </p:cNvPr>
          <p:cNvSpPr/>
          <p:nvPr/>
        </p:nvSpPr>
        <p:spPr>
          <a:xfrm rot="16200000">
            <a:off x="813382" y="2110857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5AA2A5ED-650E-D048-8C0A-5ECD5CFB9B0E}"/>
              </a:ext>
            </a:extLst>
          </p:cNvPr>
          <p:cNvSpPr/>
          <p:nvPr/>
        </p:nvSpPr>
        <p:spPr>
          <a:xfrm rot="16200000">
            <a:off x="1619736" y="2123369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B3B3ED74-0006-3D47-A541-2F8A013F730C}"/>
              </a:ext>
            </a:extLst>
          </p:cNvPr>
          <p:cNvSpPr/>
          <p:nvPr/>
        </p:nvSpPr>
        <p:spPr>
          <a:xfrm rot="16200000">
            <a:off x="2463701" y="2115004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81E173D8-B16A-4647-9D37-7EFA42CEE6DB}"/>
              </a:ext>
            </a:extLst>
          </p:cNvPr>
          <p:cNvSpPr/>
          <p:nvPr/>
        </p:nvSpPr>
        <p:spPr>
          <a:xfrm rot="16200000">
            <a:off x="3251780" y="2110857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259A638E-FF28-6141-9562-C32A0C1CE0ED}"/>
              </a:ext>
            </a:extLst>
          </p:cNvPr>
          <p:cNvSpPr/>
          <p:nvPr/>
        </p:nvSpPr>
        <p:spPr>
          <a:xfrm rot="16200000">
            <a:off x="4089981" y="2110857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246C566C-F1B3-124A-86AA-6FA8EC6859ED}"/>
              </a:ext>
            </a:extLst>
          </p:cNvPr>
          <p:cNvSpPr/>
          <p:nvPr/>
        </p:nvSpPr>
        <p:spPr>
          <a:xfrm rot="16200000">
            <a:off x="4878060" y="2106710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11792E4F-0E4E-6A42-A93D-21BF996123C6}"/>
              </a:ext>
            </a:extLst>
          </p:cNvPr>
          <p:cNvSpPr/>
          <p:nvPr/>
        </p:nvSpPr>
        <p:spPr>
          <a:xfrm rot="16200000">
            <a:off x="5726417" y="2115005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E37E11F6-93C3-054C-86FC-4BD745E3621D}"/>
              </a:ext>
            </a:extLst>
          </p:cNvPr>
          <p:cNvSpPr/>
          <p:nvPr/>
        </p:nvSpPr>
        <p:spPr>
          <a:xfrm rot="16200000">
            <a:off x="6514496" y="2110858"/>
            <a:ext cx="185059" cy="77898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B9B3B3E7-29FC-6B41-AB95-363B41832343}"/>
              </a:ext>
            </a:extLst>
          </p:cNvPr>
          <p:cNvGraphicFramePr>
            <a:graphicFrameLocks noGrp="1"/>
          </p:cNvGraphicFramePr>
          <p:nvPr/>
        </p:nvGraphicFramePr>
        <p:xfrm>
          <a:off x="7564738" y="2021375"/>
          <a:ext cx="106284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0467">
                  <a:extLst>
                    <a:ext uri="{9D8B030D-6E8A-4147-A177-3AD203B41FA5}">
                      <a16:colId xmlns:a16="http://schemas.microsoft.com/office/drawing/2014/main" val="1683078313"/>
                    </a:ext>
                  </a:extLst>
                </a:gridCol>
                <a:gridCol w="472374">
                  <a:extLst>
                    <a:ext uri="{9D8B030D-6E8A-4147-A177-3AD203B41FA5}">
                      <a16:colId xmlns:a16="http://schemas.microsoft.com/office/drawing/2014/main" val="378556820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25753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2596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65729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845837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5728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54305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06181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9786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1175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7587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0335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0794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05618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2132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53968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92095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824585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A04CC8BC-CA8B-454A-89A2-92CE1FFBA87A}"/>
              </a:ext>
            </a:extLst>
          </p:cNvPr>
          <p:cNvGraphicFramePr>
            <a:graphicFrameLocks noGrp="1"/>
          </p:cNvGraphicFramePr>
          <p:nvPr/>
        </p:nvGraphicFramePr>
        <p:xfrm>
          <a:off x="8155205" y="2295695"/>
          <a:ext cx="472374" cy="27432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374">
                  <a:extLst>
                    <a:ext uri="{9D8B030D-6E8A-4147-A177-3AD203B41FA5}">
                      <a16:colId xmlns:a16="http://schemas.microsoft.com/office/drawing/2014/main" val="17924928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4439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399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3506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257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6959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6757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68702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1023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59038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7730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18FBD5E-264F-7B44-B2B8-1AE9E4D2F8A2}"/>
              </a:ext>
            </a:extLst>
          </p:cNvPr>
          <p:cNvGraphicFramePr>
            <a:graphicFrameLocks noGrp="1"/>
          </p:cNvGraphicFramePr>
          <p:nvPr/>
        </p:nvGraphicFramePr>
        <p:xfrm>
          <a:off x="8161128" y="5038895"/>
          <a:ext cx="472374" cy="16459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2374">
                  <a:extLst>
                    <a:ext uri="{9D8B030D-6E8A-4147-A177-3AD203B41FA5}">
                      <a16:colId xmlns:a16="http://schemas.microsoft.com/office/drawing/2014/main" val="1792492881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04439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9399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35066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812579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6959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667574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7C41AB7E-CB43-B143-B8AE-752F0345708F}"/>
              </a:ext>
            </a:extLst>
          </p:cNvPr>
          <p:cNvSpPr txBox="1"/>
          <p:nvPr/>
        </p:nvSpPr>
        <p:spPr>
          <a:xfrm>
            <a:off x="718032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E5D4433-8DED-114E-A463-23A9AFF56F35}"/>
              </a:ext>
            </a:extLst>
          </p:cNvPr>
          <p:cNvSpPr txBox="1"/>
          <p:nvPr/>
        </p:nvSpPr>
        <p:spPr>
          <a:xfrm>
            <a:off x="1525074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A3CF64-990F-DD43-898A-F561CEB5D70C}"/>
              </a:ext>
            </a:extLst>
          </p:cNvPr>
          <p:cNvSpPr txBox="1"/>
          <p:nvPr/>
        </p:nvSpPr>
        <p:spPr>
          <a:xfrm>
            <a:off x="2371951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39DF48-99EF-D24D-939D-D6C440B374A0}"/>
              </a:ext>
            </a:extLst>
          </p:cNvPr>
          <p:cNvSpPr txBox="1"/>
          <p:nvPr/>
        </p:nvSpPr>
        <p:spPr>
          <a:xfrm>
            <a:off x="3178993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9D9BBE-2ECF-344E-A5A1-ADA31086B847}"/>
              </a:ext>
            </a:extLst>
          </p:cNvPr>
          <p:cNvSpPr txBox="1"/>
          <p:nvPr/>
        </p:nvSpPr>
        <p:spPr>
          <a:xfrm>
            <a:off x="4004809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12E2228-238A-BC40-A074-85E7A40756E5}"/>
              </a:ext>
            </a:extLst>
          </p:cNvPr>
          <p:cNvSpPr txBox="1"/>
          <p:nvPr/>
        </p:nvSpPr>
        <p:spPr>
          <a:xfrm>
            <a:off x="4811851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B8EC386-B487-CD4F-A240-1DD702A02360}"/>
              </a:ext>
            </a:extLst>
          </p:cNvPr>
          <p:cNvSpPr txBox="1"/>
          <p:nvPr/>
        </p:nvSpPr>
        <p:spPr>
          <a:xfrm>
            <a:off x="5658728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45139A6-5325-3A45-8362-32AAD8CDAEBE}"/>
              </a:ext>
            </a:extLst>
          </p:cNvPr>
          <p:cNvSpPr txBox="1"/>
          <p:nvPr/>
        </p:nvSpPr>
        <p:spPr>
          <a:xfrm>
            <a:off x="6465770" y="2582463"/>
            <a:ext cx="369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DBB97D8-4A95-8C45-98FE-9D8EEA9ED9F7}"/>
              </a:ext>
            </a:extLst>
          </p:cNvPr>
          <p:cNvSpPr txBox="1"/>
          <p:nvPr/>
        </p:nvSpPr>
        <p:spPr>
          <a:xfrm>
            <a:off x="2740963" y="3576935"/>
            <a:ext cx="2028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Courier" pitchFamily="2" charset="0"/>
              </a:rPr>
              <a:t>0x2c3530e1</a:t>
            </a:r>
          </a:p>
        </p:txBody>
      </p:sp>
    </p:spTree>
    <p:extLst>
      <p:ext uri="{BB962C8B-B14F-4D97-AF65-F5344CB8AC3E}">
        <p14:creationId xmlns:p14="http://schemas.microsoft.com/office/powerpoint/2010/main" val="163931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E0183-60B8-F54A-B48F-12E45B73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</a:t>
            </a:r>
            <a:r>
              <a:rPr lang="en-US" dirty="0" err="1"/>
              <a:t>Hexidecimal</a:t>
            </a:r>
            <a:r>
              <a:rPr lang="en-US" dirty="0"/>
              <a:t>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9F3DB-352F-484B-8A9B-62BBCC8BC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876800"/>
          </a:xfrm>
        </p:spPr>
        <p:txBody>
          <a:bodyPr/>
          <a:lstStyle/>
          <a:p>
            <a:r>
              <a:rPr lang="en-US" dirty="0"/>
              <a:t>Consider the following </a:t>
            </a:r>
            <a:r>
              <a:rPr lang="en-US" dirty="0" err="1"/>
              <a:t>hexidecimal</a:t>
            </a:r>
            <a:r>
              <a:rPr lang="en-US" dirty="0"/>
              <a:t> values. What is the representation of each value in binary?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0x0a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0x11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0x2f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39A0E4-BCE4-2F46-8E17-970E87D90148}"/>
              </a:ext>
            </a:extLst>
          </p:cNvPr>
          <p:cNvSpPr txBox="1"/>
          <p:nvPr/>
        </p:nvSpPr>
        <p:spPr>
          <a:xfrm>
            <a:off x="2514600" y="2362200"/>
            <a:ext cx="2590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00001010</a:t>
            </a: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	(10)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B0CF89-BE6C-E84B-D7B4-ABD5C592C9DD}"/>
              </a:ext>
            </a:extLst>
          </p:cNvPr>
          <p:cNvSpPr txBox="1"/>
          <p:nvPr/>
        </p:nvSpPr>
        <p:spPr>
          <a:xfrm>
            <a:off x="2514600" y="2762310"/>
            <a:ext cx="2590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00010001</a:t>
            </a: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	(17)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6E4D42-0575-29CC-C314-4CF7699484E0}"/>
              </a:ext>
            </a:extLst>
          </p:cNvPr>
          <p:cNvSpPr txBox="1"/>
          <p:nvPr/>
        </p:nvSpPr>
        <p:spPr>
          <a:xfrm>
            <a:off x="2514600" y="3124200"/>
            <a:ext cx="3352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00101111</a:t>
            </a: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	(47)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4D6529-6B8D-A4C8-467E-3FD6B3BBFC56}"/>
              </a:ext>
            </a:extLst>
          </p:cNvPr>
          <p:cNvSpPr/>
          <p:nvPr/>
        </p:nvSpPr>
        <p:spPr>
          <a:xfrm>
            <a:off x="2286000" y="2362200"/>
            <a:ext cx="26670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1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+ 6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27486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2362200" y="2820769"/>
            <a:ext cx="3914918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+ 0 0 0 0 0 1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935D0-4EB0-5849-9EF3-5EDD62C4BD46}"/>
              </a:ext>
            </a:extLst>
          </p:cNvPr>
          <p:cNvSpPr txBox="1"/>
          <p:nvPr/>
        </p:nvSpPr>
        <p:spPr>
          <a:xfrm>
            <a:off x="5709334" y="40124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C5853-351C-7F4C-BE5E-33C1AF231A1E}"/>
              </a:ext>
            </a:extLst>
          </p:cNvPr>
          <p:cNvSpPr txBox="1"/>
          <p:nvPr/>
        </p:nvSpPr>
        <p:spPr>
          <a:xfrm>
            <a:off x="5320724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1D831-E4F6-DA44-BCA1-0A667B67A3F4}"/>
              </a:ext>
            </a:extLst>
          </p:cNvPr>
          <p:cNvSpPr txBox="1"/>
          <p:nvPr/>
        </p:nvSpPr>
        <p:spPr>
          <a:xfrm>
            <a:off x="4914479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29D-8BFE-3C4C-BFF5-4D801C197409}"/>
              </a:ext>
            </a:extLst>
          </p:cNvPr>
          <p:cNvSpPr txBox="1"/>
          <p:nvPr/>
        </p:nvSpPr>
        <p:spPr>
          <a:xfrm>
            <a:off x="4529854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3924C-015E-8E42-8F37-42383C1A502A}"/>
              </a:ext>
            </a:extLst>
          </p:cNvPr>
          <p:cNvSpPr txBox="1"/>
          <p:nvPr/>
        </p:nvSpPr>
        <p:spPr>
          <a:xfrm>
            <a:off x="4579759" y="23360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573652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78EA3-11E9-8C4E-89C0-1CD301ECDA17}"/>
              </a:ext>
            </a:extLst>
          </p:cNvPr>
          <p:cNvSpPr txBox="1"/>
          <p:nvPr/>
        </p:nvSpPr>
        <p:spPr>
          <a:xfrm>
            <a:off x="4126012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C261E-C994-FF45-9053-F22BF730F572}"/>
              </a:ext>
            </a:extLst>
          </p:cNvPr>
          <p:cNvSpPr txBox="1"/>
          <p:nvPr/>
        </p:nvSpPr>
        <p:spPr>
          <a:xfrm>
            <a:off x="3737402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3134C9-AEEE-774C-8978-6676DF623ACE}"/>
              </a:ext>
            </a:extLst>
          </p:cNvPr>
          <p:cNvSpPr txBox="1"/>
          <p:nvPr/>
        </p:nvSpPr>
        <p:spPr>
          <a:xfrm>
            <a:off x="3348791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D07AD-F7EC-BF46-A6C9-AC2512135A11}"/>
              </a:ext>
            </a:extLst>
          </p:cNvPr>
          <p:cNvSpPr txBox="1"/>
          <p:nvPr/>
        </p:nvSpPr>
        <p:spPr>
          <a:xfrm>
            <a:off x="2946532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490977" y="4129627"/>
            <a:ext cx="2207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11 (Base-10)</a:t>
            </a:r>
          </a:p>
        </p:txBody>
      </p:sp>
    </p:spTree>
    <p:extLst>
      <p:ext uri="{BB962C8B-B14F-4D97-AF65-F5344CB8AC3E}">
        <p14:creationId xmlns:p14="http://schemas.microsoft.com/office/powerpoint/2010/main" val="3215694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Example with Overflow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200 + 100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27486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2379833" y="2820769"/>
            <a:ext cx="389728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+ 0 1 1 0 0 1 0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935D0-4EB0-5849-9EF3-5EDD62C4BD46}"/>
              </a:ext>
            </a:extLst>
          </p:cNvPr>
          <p:cNvSpPr txBox="1"/>
          <p:nvPr/>
        </p:nvSpPr>
        <p:spPr>
          <a:xfrm>
            <a:off x="5691700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C5853-351C-7F4C-BE5E-33C1AF231A1E}"/>
              </a:ext>
            </a:extLst>
          </p:cNvPr>
          <p:cNvSpPr txBox="1"/>
          <p:nvPr/>
        </p:nvSpPr>
        <p:spPr>
          <a:xfrm>
            <a:off x="5303090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1D831-E4F6-DA44-BCA1-0A667B67A3F4}"/>
              </a:ext>
            </a:extLst>
          </p:cNvPr>
          <p:cNvSpPr txBox="1"/>
          <p:nvPr/>
        </p:nvSpPr>
        <p:spPr>
          <a:xfrm>
            <a:off x="4932113" y="401574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29D-8BFE-3C4C-BFF5-4D801C197409}"/>
              </a:ext>
            </a:extLst>
          </p:cNvPr>
          <p:cNvSpPr txBox="1"/>
          <p:nvPr/>
        </p:nvSpPr>
        <p:spPr>
          <a:xfrm>
            <a:off x="4529854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573652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78EA3-11E9-8C4E-89C0-1CD301ECDA17}"/>
              </a:ext>
            </a:extLst>
          </p:cNvPr>
          <p:cNvSpPr txBox="1"/>
          <p:nvPr/>
        </p:nvSpPr>
        <p:spPr>
          <a:xfrm>
            <a:off x="4126012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EC261E-C994-FF45-9053-F22BF730F572}"/>
              </a:ext>
            </a:extLst>
          </p:cNvPr>
          <p:cNvSpPr txBox="1"/>
          <p:nvPr/>
        </p:nvSpPr>
        <p:spPr>
          <a:xfrm>
            <a:off x="3755036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3134C9-AEEE-774C-8978-6676DF623ACE}"/>
              </a:ext>
            </a:extLst>
          </p:cNvPr>
          <p:cNvSpPr txBox="1"/>
          <p:nvPr/>
        </p:nvSpPr>
        <p:spPr>
          <a:xfrm>
            <a:off x="3348791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D07AD-F7EC-BF46-A6C9-AC2512135A11}"/>
              </a:ext>
            </a:extLst>
          </p:cNvPr>
          <p:cNvSpPr txBox="1"/>
          <p:nvPr/>
        </p:nvSpPr>
        <p:spPr>
          <a:xfrm>
            <a:off x="2946532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240549-54E2-F344-A907-D94F247B598A}"/>
              </a:ext>
            </a:extLst>
          </p:cNvPr>
          <p:cNvSpPr txBox="1"/>
          <p:nvPr/>
        </p:nvSpPr>
        <p:spPr>
          <a:xfrm>
            <a:off x="2955349" y="2363062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36C1DDE-3F35-E74A-B0F3-1E5C13E6ED20}"/>
              </a:ext>
            </a:extLst>
          </p:cNvPr>
          <p:cNvSpPr txBox="1"/>
          <p:nvPr/>
        </p:nvSpPr>
        <p:spPr>
          <a:xfrm>
            <a:off x="2514600" y="2356813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9C0422-4EB1-F245-9349-0F3BC1F53A0E}"/>
              </a:ext>
            </a:extLst>
          </p:cNvPr>
          <p:cNvSpPr txBox="1"/>
          <p:nvPr/>
        </p:nvSpPr>
        <p:spPr>
          <a:xfrm>
            <a:off x="6490977" y="4129627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44 (Base-10)</a:t>
            </a:r>
          </a:p>
        </p:txBody>
      </p:sp>
    </p:spTree>
    <p:extLst>
      <p:ext uri="{BB962C8B-B14F-4D97-AF65-F5344CB8AC3E}">
        <p14:creationId xmlns:p14="http://schemas.microsoft.com/office/powerpoint/2010/main" val="208774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894B7-93C3-3344-8A5C-2BF9A2300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 Cases (Unsigned </a:t>
            </a:r>
            <a:r>
              <a:rPr lang="en-US" dirty="0" err="1"/>
              <a:t>Ints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Assume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-bit unsigned values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         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normal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(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overflow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overflow has occurred </a:t>
                </a:r>
                <a:r>
                  <a:rPr lang="en-US" dirty="0" err="1"/>
                  <a:t>iff</a:t>
                </a:r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748225-A461-F04D-9BF9-E5E247ED60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76400"/>
                <a:ext cx="8229600" cy="4648200"/>
              </a:xfrm>
              <a:blipFill>
                <a:blip r:embed="rId2"/>
                <a:stretch>
                  <a:fillRect l="-2160" t="-1090" b="-35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30F6246C-C51A-4D4A-881D-0B055742FEA1}"/>
              </a:ext>
            </a:extLst>
          </p:cNvPr>
          <p:cNvGrpSpPr/>
          <p:nvPr/>
        </p:nvGrpSpPr>
        <p:grpSpPr>
          <a:xfrm>
            <a:off x="609600" y="2274876"/>
            <a:ext cx="8311754" cy="426482"/>
            <a:chOff x="609600" y="2274876"/>
            <a:chExt cx="8311754" cy="426482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04AC4AA-CF8C-3342-ABFE-DD40990334F1}"/>
                </a:ext>
              </a:extLst>
            </p:cNvPr>
            <p:cNvCxnSpPr/>
            <p:nvPr/>
          </p:nvCxnSpPr>
          <p:spPr>
            <a:xfrm>
              <a:off x="609600" y="2644208"/>
              <a:ext cx="7924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892269D1-431B-3241-99DD-76A3326048E7}"/>
                </a:ext>
              </a:extLst>
            </p:cNvPr>
            <p:cNvSpPr/>
            <p:nvPr/>
          </p:nvSpPr>
          <p:spPr>
            <a:xfrm>
              <a:off x="451485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64CDA14-1C39-6B43-B48B-E2A10B702CBA}"/>
                </a:ext>
              </a:extLst>
            </p:cNvPr>
            <p:cNvSpPr/>
            <p:nvPr/>
          </p:nvSpPr>
          <p:spPr>
            <a:xfrm>
              <a:off x="6336187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7994798-C9ED-2349-AD43-63312DB47941}"/>
                </a:ext>
              </a:extLst>
            </p:cNvPr>
            <p:cNvSpPr/>
            <p:nvPr/>
          </p:nvSpPr>
          <p:spPr>
            <a:xfrm>
              <a:off x="8153400" y="2587058"/>
              <a:ext cx="114300" cy="1143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/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F66AABC-96ED-8449-BB5D-92851CB76B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3487" y="2274876"/>
                  <a:ext cx="377026" cy="369332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/>
                <p:nvPr/>
              </p:nvSpPr>
              <p:spPr>
                <a:xfrm>
                  <a:off x="5920800" y="2274876"/>
                  <a:ext cx="9326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7C98C76-991F-9E4A-AAF9-06B82A6704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0800" y="2274876"/>
                  <a:ext cx="932691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/>
                <p:nvPr/>
              </p:nvSpPr>
              <p:spPr>
                <a:xfrm>
                  <a:off x="7499746" y="2275475"/>
                  <a:ext cx="142160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2⋅(2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BB56C73-4717-A942-8D3C-9C1274EEE8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99746" y="2275475"/>
                  <a:ext cx="1421608" cy="369332"/>
                </a:xfrm>
                <a:prstGeom prst="rect">
                  <a:avLst/>
                </a:prstGeom>
                <a:blipFill>
                  <a:blip r:embed="rId5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A2666B-A18A-5342-8FDB-3932A8F8CB36}"/>
              </a:ext>
            </a:extLst>
          </p:cNvPr>
          <p:cNvGrpSpPr/>
          <p:nvPr/>
        </p:nvGrpSpPr>
        <p:grpSpPr>
          <a:xfrm>
            <a:off x="4343400" y="2682954"/>
            <a:ext cx="2326278" cy="582522"/>
            <a:chOff x="4343400" y="2682954"/>
            <a:chExt cx="2326278" cy="58252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82D3E34-28D6-4244-BA9F-20F85F8D9FC3}"/>
                </a:ext>
              </a:extLst>
            </p:cNvPr>
            <p:cNvSpPr txBox="1"/>
            <p:nvPr/>
          </p:nvSpPr>
          <p:spPr>
            <a:xfrm>
              <a:off x="4460978" y="2682954"/>
              <a:ext cx="21082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 ]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3E331EE-733F-5C4C-BD4F-CFD147792969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2867620"/>
              <a:ext cx="182133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99EB730-3468-9140-A599-60916F8E09C4}"/>
                </a:ext>
              </a:extLst>
            </p:cNvPr>
            <p:cNvSpPr txBox="1"/>
            <p:nvPr/>
          </p:nvSpPr>
          <p:spPr>
            <a:xfrm>
              <a:off x="4343400" y="2896144"/>
              <a:ext cx="2326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representable values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801982-287E-3048-8E5B-FB61B9229E6A}"/>
              </a:ext>
            </a:extLst>
          </p:cNvPr>
          <p:cNvGrpSpPr/>
          <p:nvPr/>
        </p:nvGrpSpPr>
        <p:grpSpPr>
          <a:xfrm>
            <a:off x="4460978" y="3221542"/>
            <a:ext cx="3852337" cy="512258"/>
            <a:chOff x="4460978" y="3221542"/>
            <a:chExt cx="3852337" cy="512258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BCBF75C-090E-B34A-901A-F514DC4570CE}"/>
                </a:ext>
              </a:extLst>
            </p:cNvPr>
            <p:cNvSpPr txBox="1"/>
            <p:nvPr/>
          </p:nvSpPr>
          <p:spPr>
            <a:xfrm>
              <a:off x="4460978" y="3221542"/>
              <a:ext cx="38523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[                                                       ]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/>
                <p:nvPr/>
              </p:nvSpPr>
              <p:spPr>
                <a:xfrm>
                  <a:off x="5014943" y="3364468"/>
                  <a:ext cx="271234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b="0" dirty="0"/>
                    <a:t>Possible values of 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89579969-F2E3-724D-891F-14C2FE5998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14943" y="3364468"/>
                  <a:ext cx="2712346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869" t="-6667" b="-2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A5035F4-D8FF-BD47-82A8-8086DF83B07F}"/>
                </a:ext>
              </a:extLst>
            </p:cNvPr>
            <p:cNvCxnSpPr/>
            <p:nvPr/>
          </p:nvCxnSpPr>
          <p:spPr>
            <a:xfrm>
              <a:off x="4588833" y="3406208"/>
              <a:ext cx="356456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" name="Right Brace 3">
            <a:extLst>
              <a:ext uri="{FF2B5EF4-FFF2-40B4-BE49-F238E27FC236}">
                <a16:creationId xmlns:a16="http://schemas.microsoft.com/office/drawing/2014/main" id="{5D9F6C60-3363-F876-9425-917F9F6BCAD7}"/>
              </a:ext>
            </a:extLst>
          </p:cNvPr>
          <p:cNvSpPr/>
          <p:nvPr/>
        </p:nvSpPr>
        <p:spPr>
          <a:xfrm>
            <a:off x="5486400" y="4419600"/>
            <a:ext cx="228600" cy="838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FEC51-CB0B-C46F-C832-4F4329F2E492}"/>
              </a:ext>
            </a:extLst>
          </p:cNvPr>
          <p:cNvSpPr txBox="1"/>
          <p:nvPr/>
        </p:nvSpPr>
        <p:spPr>
          <a:xfrm>
            <a:off x="5732585" y="4654034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modular addition</a:t>
            </a:r>
          </a:p>
        </p:txBody>
      </p:sp>
    </p:spTree>
    <p:extLst>
      <p:ext uri="{BB962C8B-B14F-4D97-AF65-F5344CB8AC3E}">
        <p14:creationId xmlns:p14="http://schemas.microsoft.com/office/powerpoint/2010/main" val="123321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EE32-9065-0B4C-BFC8-99A3F142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Binary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4EA13-24B3-A442-B890-F15C3E90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5-bit unsigned values, compute their sum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D72533-1318-3E46-A540-A6F340473257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x+y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834A87B-3456-F621-6A75-DE346BDB11DC}"/>
              </a:ext>
            </a:extLst>
          </p:cNvPr>
          <p:cNvSpPr txBox="1"/>
          <p:nvPr/>
        </p:nvSpPr>
        <p:spPr>
          <a:xfrm>
            <a:off x="4800600" y="334414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00111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778BA4-5E87-FFE4-D8FD-AF56BC9DD60A}"/>
              </a:ext>
            </a:extLst>
          </p:cNvPr>
          <p:cNvSpPr txBox="1"/>
          <p:nvPr/>
        </p:nvSpPr>
        <p:spPr>
          <a:xfrm>
            <a:off x="4800600" y="3716496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</a:t>
            </a:r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0000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DB6EA6-BA4C-4347-F4CD-240CEE5606C4}"/>
              </a:ext>
            </a:extLst>
          </p:cNvPr>
          <p:cNvSpPr txBox="1"/>
          <p:nvPr/>
        </p:nvSpPr>
        <p:spPr>
          <a:xfrm>
            <a:off x="4811485" y="408582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00101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F9158C-7F09-8B26-1947-572267D008CF}"/>
              </a:ext>
            </a:extLst>
          </p:cNvPr>
          <p:cNvSpPr txBox="1"/>
          <p:nvPr/>
        </p:nvSpPr>
        <p:spPr>
          <a:xfrm>
            <a:off x="6074229" y="3354449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no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54CD18-86BF-D20C-1281-FAE7F2459D38}"/>
              </a:ext>
            </a:extLst>
          </p:cNvPr>
          <p:cNvSpPr txBox="1"/>
          <p:nvPr/>
        </p:nvSpPr>
        <p:spPr>
          <a:xfrm>
            <a:off x="6074229" y="371348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no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0A7EDF-16FC-B17C-378A-716B1D557DC9}"/>
              </a:ext>
            </a:extLst>
          </p:cNvPr>
          <p:cNvSpPr txBox="1"/>
          <p:nvPr/>
        </p:nvSpPr>
        <p:spPr>
          <a:xfrm>
            <a:off x="6063344" y="403860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2E475D9-E160-E42D-8A2C-E0BE396DA1F7}"/>
              </a:ext>
            </a:extLst>
          </p:cNvPr>
          <p:cNvGraphicFramePr>
            <a:graphicFrameLocks noGrp="1"/>
          </p:cNvGraphicFramePr>
          <p:nvPr/>
        </p:nvGraphicFramePr>
        <p:xfrm>
          <a:off x="4561114" y="2971800"/>
          <a:ext cx="2590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629141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22422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x+y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5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0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805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49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29E72-4C35-34D6-9F74-CAA6A12A9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CB71-C836-8D41-CB0D-28927019D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008251-5DAC-9FA3-FC75-F8AAE2332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x 6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51445C-FAFD-A5F2-8F32-157B8CCEBE51}"/>
              </a:ext>
            </a:extLst>
          </p:cNvPr>
          <p:cNvSpPr/>
          <p:nvPr/>
        </p:nvSpPr>
        <p:spPr>
          <a:xfrm>
            <a:off x="1104900" y="570607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55BA00-A41C-C894-8219-1D6849A4B684}"/>
              </a:ext>
            </a:extLst>
          </p:cNvPr>
          <p:cNvSpPr txBox="1"/>
          <p:nvPr/>
        </p:nvSpPr>
        <p:spPr>
          <a:xfrm>
            <a:off x="2552957" y="2209800"/>
            <a:ext cx="372416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0 0 0 1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64D191-86C7-7FFB-1C12-EFF977AFB287}"/>
              </a:ext>
            </a:extLst>
          </p:cNvPr>
          <p:cNvSpPr/>
          <p:nvPr/>
        </p:nvSpPr>
        <p:spPr>
          <a:xfrm>
            <a:off x="1104900" y="616773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2E78CC5-1AB5-89EB-6CF7-80158E906808}"/>
              </a:ext>
            </a:extLst>
          </p:cNvPr>
          <p:cNvSpPr txBox="1"/>
          <p:nvPr/>
        </p:nvSpPr>
        <p:spPr>
          <a:xfrm>
            <a:off x="6277118" y="4878371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30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58BA64-03D1-EE07-099A-49F74FD2FE9E}"/>
              </a:ext>
            </a:extLst>
          </p:cNvPr>
          <p:cNvSpPr txBox="1"/>
          <p:nvPr/>
        </p:nvSpPr>
        <p:spPr>
          <a:xfrm>
            <a:off x="2886445" y="3401436"/>
            <a:ext cx="33906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0 0 0 0 0 0 0 0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5F7B61-3FE2-84DA-50C9-3FD1EFD21E68}"/>
              </a:ext>
            </a:extLst>
          </p:cNvPr>
          <p:cNvSpPr txBox="1"/>
          <p:nvPr/>
        </p:nvSpPr>
        <p:spPr>
          <a:xfrm>
            <a:off x="2328335" y="3863101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598324-FD34-83E0-F0E8-0DC6EE6667F6}"/>
              </a:ext>
            </a:extLst>
          </p:cNvPr>
          <p:cNvSpPr txBox="1"/>
          <p:nvPr/>
        </p:nvSpPr>
        <p:spPr>
          <a:xfrm>
            <a:off x="1447800" y="4321314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               _           </a:t>
            </a:r>
            <a:endParaRPr lang="en-US" u="sng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A304F1-452C-B542-99EA-4EC7681E7355}"/>
              </a:ext>
            </a:extLst>
          </p:cNvPr>
          <p:cNvSpPr txBox="1"/>
          <p:nvPr/>
        </p:nvSpPr>
        <p:spPr>
          <a:xfrm>
            <a:off x="2067404" y="4294560"/>
            <a:ext cx="40285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0 0 0 0 0 1 0 1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0 0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17F1DE-EC31-AC33-450A-C0DC3171458E}"/>
              </a:ext>
            </a:extLst>
          </p:cNvPr>
          <p:cNvSpPr txBox="1"/>
          <p:nvPr/>
        </p:nvSpPr>
        <p:spPr>
          <a:xfrm>
            <a:off x="2921712" y="4755261"/>
            <a:ext cx="3320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0 0 0 1 1 1 1 0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25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8" grpId="0"/>
      <p:bldP spid="19" grpId="0"/>
      <p:bldP spid="20" grpId="0"/>
      <p:bldP spid="22" grpId="0"/>
      <p:bldP spid="21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DF74E-426C-EA7E-F181-D3D3A7207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E648C-DBDA-73EC-6AC3-0ACDE9798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71C581-FE4D-29C4-29C1-255992F65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200 x 3 assuming all </a:t>
            </a:r>
            <a:r>
              <a:rPr lang="en-US" dirty="0" err="1"/>
              <a:t>ints</a:t>
            </a:r>
            <a:r>
              <a:rPr lang="en-US" dirty="0"/>
              <a:t> are stored as eight-bit (1 byte) unsigned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355D11-E4F8-6087-0588-EE67499CC1E3}"/>
              </a:ext>
            </a:extLst>
          </p:cNvPr>
          <p:cNvSpPr/>
          <p:nvPr/>
        </p:nvSpPr>
        <p:spPr>
          <a:xfrm>
            <a:off x="1104900" y="570607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Like you learned in grade school, only binary!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BFC461-476A-4912-41EC-05ECDCB6F395}"/>
              </a:ext>
            </a:extLst>
          </p:cNvPr>
          <p:cNvSpPr txBox="1"/>
          <p:nvPr/>
        </p:nvSpPr>
        <p:spPr>
          <a:xfrm>
            <a:off x="2552957" y="2515767"/>
            <a:ext cx="372416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0 0 0 0 1 1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D86A65-BCDB-B7C9-72F1-E2733866A5C1}"/>
              </a:ext>
            </a:extLst>
          </p:cNvPr>
          <p:cNvSpPr/>
          <p:nvPr/>
        </p:nvSpPr>
        <p:spPr>
          <a:xfrm>
            <a:off x="1104900" y="616773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and with a finite number of digits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FB3006-C151-CFC6-52CC-8412A810B8A8}"/>
              </a:ext>
            </a:extLst>
          </p:cNvPr>
          <p:cNvSpPr txBox="1"/>
          <p:nvPr/>
        </p:nvSpPr>
        <p:spPr>
          <a:xfrm>
            <a:off x="6277118" y="4825424"/>
            <a:ext cx="2230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88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C7A3E4-84C4-04FB-536E-91668BEDA944}"/>
              </a:ext>
            </a:extLst>
          </p:cNvPr>
          <p:cNvSpPr txBox="1"/>
          <p:nvPr/>
        </p:nvSpPr>
        <p:spPr>
          <a:xfrm>
            <a:off x="2939345" y="3707403"/>
            <a:ext cx="3337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CF44AE-238B-E18F-75D1-80255A9B8807}"/>
              </a:ext>
            </a:extLst>
          </p:cNvPr>
          <p:cNvSpPr txBox="1"/>
          <p:nvPr/>
        </p:nvSpPr>
        <p:spPr>
          <a:xfrm>
            <a:off x="1447800" y="4268367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              _          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52D55D-AA60-C39F-EE7D-13F6DDAFED41}"/>
              </a:ext>
            </a:extLst>
          </p:cNvPr>
          <p:cNvSpPr txBox="1"/>
          <p:nvPr/>
        </p:nvSpPr>
        <p:spPr>
          <a:xfrm>
            <a:off x="2328335" y="4169068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1 1 0 0 1 0 0 0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2FD860-E3CC-8229-DF0F-5CFA4C686378}"/>
              </a:ext>
            </a:extLst>
          </p:cNvPr>
          <p:cNvSpPr txBox="1"/>
          <p:nvPr/>
        </p:nvSpPr>
        <p:spPr>
          <a:xfrm>
            <a:off x="2904079" y="4702314"/>
            <a:ext cx="33377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0 1 0 1 1 0 0 0 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B66EE50-6208-4766-DD67-B00EAD91FEA5}"/>
              </a:ext>
            </a:extLst>
          </p:cNvPr>
          <p:cNvSpPr txBox="1"/>
          <p:nvPr/>
        </p:nvSpPr>
        <p:spPr>
          <a:xfrm>
            <a:off x="2130520" y="4702313"/>
            <a:ext cx="9685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1 0 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5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2" grpId="0"/>
      <p:bldP spid="20" grpId="0"/>
      <p:bldP spid="2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78BFA2E-F801-0EA5-8AC7-686B38935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219B9-524E-E1B6-F7F5-01693F5F5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(4): Binary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17A71-3A0C-78FE-8DE7-A5DDDDEB7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3-bit unsigned values, compute their product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1A217F-2196-C9E1-0AA3-125D2AE690D4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" pitchFamily="2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DE64436-3387-5DA8-D2F5-D0BEF4B0661C}"/>
              </a:ext>
            </a:extLst>
          </p:cNvPr>
          <p:cNvSpPr txBox="1"/>
          <p:nvPr/>
        </p:nvSpPr>
        <p:spPr>
          <a:xfrm>
            <a:off x="4800600" y="334414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100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B8D5BD-AF06-29FB-3D69-C1EA0D5D5223}"/>
              </a:ext>
            </a:extLst>
          </p:cNvPr>
          <p:cNvSpPr txBox="1"/>
          <p:nvPr/>
        </p:nvSpPr>
        <p:spPr>
          <a:xfrm>
            <a:off x="4800600" y="3716496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11</a:t>
            </a:r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591FEF-EB5A-32BA-B4A6-0539DFD6E094}"/>
              </a:ext>
            </a:extLst>
          </p:cNvPr>
          <p:cNvSpPr txBox="1"/>
          <p:nvPr/>
        </p:nvSpPr>
        <p:spPr>
          <a:xfrm>
            <a:off x="4811485" y="408582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110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3A2442-3AFC-137A-A0BF-2E7FD0F74B33}"/>
              </a:ext>
            </a:extLst>
          </p:cNvPr>
          <p:cNvSpPr txBox="1"/>
          <p:nvPr/>
        </p:nvSpPr>
        <p:spPr>
          <a:xfrm>
            <a:off x="6074229" y="3354449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24A0D4-2E8A-BF52-0401-FB4C655A5AB0}"/>
              </a:ext>
            </a:extLst>
          </p:cNvPr>
          <p:cNvSpPr txBox="1"/>
          <p:nvPr/>
        </p:nvSpPr>
        <p:spPr>
          <a:xfrm>
            <a:off x="6074229" y="371348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no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09E005-06A9-5801-A917-DF52F082C3E6}"/>
              </a:ext>
            </a:extLst>
          </p:cNvPr>
          <p:cNvSpPr txBox="1"/>
          <p:nvPr/>
        </p:nvSpPr>
        <p:spPr>
          <a:xfrm>
            <a:off x="6063344" y="403860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6F6849C-D022-0567-91CB-E603B4EF579E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2971800"/>
          <a:ext cx="2590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629141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22422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5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0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805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178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4DF676-7C30-B941-DB92-9D12D893B5EF}"/>
              </a:ext>
            </a:extLst>
          </p:cNvPr>
          <p:cNvSpPr txBox="1"/>
          <p:nvPr/>
        </p:nvSpPr>
        <p:spPr>
          <a:xfrm>
            <a:off x="1771650" y="2274838"/>
            <a:ext cx="5600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+mj-lt"/>
              </a:rPr>
              <a:t>What about positive/negative integers?</a:t>
            </a:r>
          </a:p>
        </p:txBody>
      </p:sp>
    </p:spTree>
    <p:extLst>
      <p:ext uri="{BB962C8B-B14F-4D97-AF65-F5344CB8AC3E}">
        <p14:creationId xmlns:p14="http://schemas.microsoft.com/office/powerpoint/2010/main" val="84519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Signed Integers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Option 1: sign-magnitude</a:t>
                </a:r>
              </a:p>
              <a:p>
                <a:pPr lvl="1"/>
                <a:r>
                  <a:rPr lang="en-US" dirty="0"/>
                  <a:t>One bit for sign; interpret rest as magnitude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𝑆𝑖𝑔𝑛𝑒𝑑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  <m:sup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sup>
                        </m:sSup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  <a:blipFill>
                <a:blip r:embed="rId3"/>
                <a:stretch>
                  <a:fillRect l="-772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E5E5CDC-A23F-7648-A3D0-6593BFB5F9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908108"/>
            <a:ext cx="247632" cy="22101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AC8156-F933-4343-834D-D4072DA22A79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2769262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+/-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74EF224-C890-A84B-AC00-D36BEBA910F8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48006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61FBA4-BB5B-A84A-B717-83F63C39520A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563541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B57ABB66-DC4C-5C4C-AAD1-60DB2D604B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3380661"/>
            <a:ext cx="1153582" cy="1282700"/>
          </a:xfrm>
          <a:prstGeom prst="rect">
            <a:avLst/>
          </a:prstGeom>
        </p:spPr>
      </p:pic>
      <p:pic>
        <p:nvPicPr>
          <p:cNvPr id="22" name="Picture 21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DB0DD222-4B7C-1F48-9D52-D636D618D9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3462640"/>
            <a:ext cx="823840" cy="1155700"/>
          </a:xfrm>
          <a:prstGeom prst="rect">
            <a:avLst/>
          </a:prstGeom>
        </p:spPr>
      </p:pic>
      <p:pic>
        <p:nvPicPr>
          <p:cNvPr id="23" name="Picture 22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086187A2-9998-B841-B1B3-0B03AE508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3485470"/>
            <a:ext cx="685800" cy="1028700"/>
          </a:xfrm>
          <a:prstGeom prst="rect">
            <a:avLst/>
          </a:prstGeom>
        </p:spPr>
      </p:pic>
      <p:pic>
        <p:nvPicPr>
          <p:cNvPr id="24" name="Picture 23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FE095A0E-1B4A-0742-A9B9-A08FE763D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3688414"/>
            <a:ext cx="622300" cy="660400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E333B514-20D1-4B4B-8193-2310B292B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3707464"/>
            <a:ext cx="495300" cy="622300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8AAFD181-AACA-E444-8BD5-A3D30C85DF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745564"/>
            <a:ext cx="393700" cy="5461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AD91753-B049-DF40-B97B-39D814579D0E}"/>
              </a:ext>
            </a:extLst>
          </p:cNvPr>
          <p:cNvSpPr txBox="1"/>
          <p:nvPr/>
        </p:nvSpPr>
        <p:spPr>
          <a:xfrm>
            <a:off x="1082854" y="3425105"/>
            <a:ext cx="441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-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A43CC6-F69A-4F44-6FF0-2FD4228CD389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6467539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055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Signed Integers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2400"/>
                  </a:spcBef>
                </a:pPr>
                <a:r>
                  <a:rPr lang="en-US" dirty="0"/>
                  <a:t>Option 2: excess-K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dirty="0"/>
                  <a:t>Choose a positive K in the middle of the unsigned range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𝑆𝑖𝑔𝑛𝑒𝑑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  <a:blipFill>
                <a:blip r:embed="rId3"/>
                <a:stretch>
                  <a:fillRect l="-772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E5E5CDC-A23F-7648-A3D0-6593BFB5F9F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68" y="3908108"/>
            <a:ext cx="247632" cy="22101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AC8156-F933-4343-834D-D4072DA22A79}"/>
              </a:ext>
            </a:extLst>
          </p:cNvPr>
          <p:cNvGraphicFramePr>
            <a:graphicFrameLocks noGrp="1"/>
          </p:cNvGraphicFramePr>
          <p:nvPr/>
        </p:nvGraphicFramePr>
        <p:xfrm>
          <a:off x="0" y="2769262"/>
          <a:ext cx="906779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533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  <a:gridCol w="1007533">
                  <a:extLst>
                    <a:ext uri="{9D8B030D-6E8A-4147-A177-3AD203B41FA5}">
                      <a16:colId xmlns:a16="http://schemas.microsoft.com/office/drawing/2014/main" val="178852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-128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B57ABB66-DC4C-5C4C-AAD1-60DB2D604BC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066800" y="3380661"/>
            <a:ext cx="1153582" cy="1282700"/>
          </a:xfrm>
          <a:prstGeom prst="rect">
            <a:avLst/>
          </a:prstGeom>
        </p:spPr>
      </p:pic>
      <p:pic>
        <p:nvPicPr>
          <p:cNvPr id="22" name="Picture 21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DB0DD222-4B7C-1F48-9D52-D636D618D9C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209800" y="3462640"/>
            <a:ext cx="823840" cy="1155700"/>
          </a:xfrm>
          <a:prstGeom prst="rect">
            <a:avLst/>
          </a:prstGeom>
        </p:spPr>
      </p:pic>
      <p:pic>
        <p:nvPicPr>
          <p:cNvPr id="23" name="Picture 22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086187A2-9998-B841-B1B3-0B03AE50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124" y="3485470"/>
            <a:ext cx="685800" cy="1028700"/>
          </a:xfrm>
          <a:prstGeom prst="rect">
            <a:avLst/>
          </a:prstGeom>
        </p:spPr>
      </p:pic>
      <p:pic>
        <p:nvPicPr>
          <p:cNvPr id="24" name="Picture 23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FE095A0E-1B4A-0742-A9B9-A08FE763D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947" y="3688414"/>
            <a:ext cx="622300" cy="660400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E333B514-20D1-4B4B-8193-2310B292B9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532" y="3707464"/>
            <a:ext cx="495300" cy="622300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8AAFD181-AACA-E444-8BD5-A3D30C85DF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3745564"/>
            <a:ext cx="393700" cy="546100"/>
          </a:xfrm>
          <a:prstGeom prst="rect">
            <a:avLst/>
          </a:prstGeom>
        </p:spPr>
      </p:pic>
      <p:pic>
        <p:nvPicPr>
          <p:cNvPr id="19" name="Picture 18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3958709D-48A6-1343-80FB-FC0D2861FA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00" y="3103780"/>
            <a:ext cx="1084099" cy="1703584"/>
          </a:xfrm>
          <a:prstGeom prst="rect">
            <a:avLst/>
          </a:prstGeom>
        </p:spPr>
      </p:pic>
      <p:pic>
        <p:nvPicPr>
          <p:cNvPr id="20" name="Picture 19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BDF04A49-A53C-A242-8B92-80D26C3E99A1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5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3166821"/>
            <a:ext cx="1084099" cy="170358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0423770-FC87-DA3B-E9A1-EBDC0AECF391}"/>
              </a:ext>
            </a:extLst>
          </p:cNvPr>
          <p:cNvGraphicFramePr>
            <a:graphicFrameLocks noGrp="1"/>
          </p:cNvGraphicFramePr>
          <p:nvPr/>
        </p:nvGraphicFramePr>
        <p:xfrm>
          <a:off x="0" y="48006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D418893-30B7-EBBA-405A-D447ACB7181F}"/>
              </a:ext>
            </a:extLst>
          </p:cNvPr>
          <p:cNvGraphicFramePr>
            <a:graphicFrameLocks noGrp="1"/>
          </p:cNvGraphicFramePr>
          <p:nvPr/>
        </p:nvGraphicFramePr>
        <p:xfrm>
          <a:off x="0" y="563541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FAEF19-4C2A-EBE2-2B47-6A16E449A4AE}"/>
              </a:ext>
            </a:extLst>
          </p:cNvPr>
          <p:cNvGraphicFramePr>
            <a:graphicFrameLocks noGrp="1"/>
          </p:cNvGraphicFramePr>
          <p:nvPr/>
        </p:nvGraphicFramePr>
        <p:xfrm>
          <a:off x="0" y="6467539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503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Representing Signed Integers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Option 3: two’s complement</a:t>
                </a:r>
              </a:p>
              <a:p>
                <a:pPr lvl="1"/>
                <a:r>
                  <a:rPr lang="en-US" dirty="0"/>
                  <a:t>Like unsigned, except the high-order contribution is </a:t>
                </a:r>
                <a:r>
                  <a:rPr lang="en-US" i="1" dirty="0"/>
                  <a:t>negative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𝑆𝑖𝑔𝑛𝑒𝑑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</m:e>
                    </m:nary>
                  </m:oMath>
                </a14:m>
                <a:endParaRPr lang="en-US" b="0" i="1" dirty="0"/>
              </a:p>
              <a:p>
                <a:pPr lvl="1"/>
                <a:endParaRPr lang="en-US" i="1" dirty="0"/>
              </a:p>
              <a:p>
                <a:pPr lvl="1"/>
                <a:endParaRPr lang="en-US" i="1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>
                  <a:spcBef>
                    <a:spcPts val="600"/>
                  </a:spcBef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xfrm>
                <a:off x="457200" y="1447800"/>
                <a:ext cx="8229600" cy="4937760"/>
              </a:xfrm>
              <a:blipFill>
                <a:blip r:embed="rId2"/>
                <a:stretch>
                  <a:fillRect l="-772"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4" descr="A picture containing table&#10;&#10;Description automatically generated">
            <a:extLst>
              <a:ext uri="{FF2B5EF4-FFF2-40B4-BE49-F238E27FC236}">
                <a16:creationId xmlns:a16="http://schemas.microsoft.com/office/drawing/2014/main" id="{AE5E5CDC-A23F-7648-A3D0-6593BFB5F9F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0B05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90" b="96783" l="10000" r="90000">
                        <a14:foregroundMark x1="45500" y1="92587" x2="54875" y2="91748"/>
                        <a14:foregroundMark x1="54875" y1="91748" x2="55500" y2="91469"/>
                        <a14:foregroundMark x1="32000" y1="25035" x2="64500" y2="26154"/>
                        <a14:foregroundMark x1="64500" y1="26154" x2="65500" y2="25874"/>
                        <a14:foregroundMark x1="49250" y1="96783" x2="51500" y2="956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168" y="3882046"/>
            <a:ext cx="247632" cy="221011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1AC8156-F933-4343-834D-D4072DA22A79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27432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-128 (-2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pic>
        <p:nvPicPr>
          <p:cNvPr id="21" name="Picture 20" descr="A picture containing brick, clock, toy&#10;&#10;Description automatically generated">
            <a:extLst>
              <a:ext uri="{FF2B5EF4-FFF2-40B4-BE49-F238E27FC236}">
                <a16:creationId xmlns:a16="http://schemas.microsoft.com/office/drawing/2014/main" id="{B57ABB66-DC4C-5C4C-AAD1-60DB2D604B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3"/>
          <a:stretch/>
        </p:blipFill>
        <p:spPr>
          <a:xfrm>
            <a:off x="1828800" y="3354599"/>
            <a:ext cx="1153582" cy="1282700"/>
          </a:xfrm>
          <a:prstGeom prst="rect">
            <a:avLst/>
          </a:prstGeom>
        </p:spPr>
      </p:pic>
      <p:pic>
        <p:nvPicPr>
          <p:cNvPr id="22" name="Picture 21" descr="A picture containing brick, clock&#10;&#10;Description automatically generated">
            <a:extLst>
              <a:ext uri="{FF2B5EF4-FFF2-40B4-BE49-F238E27FC236}">
                <a16:creationId xmlns:a16="http://schemas.microsoft.com/office/drawing/2014/main" id="{DB0DD222-4B7C-1F48-9D52-D636D618D9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4" r="3994"/>
          <a:stretch/>
        </p:blipFill>
        <p:spPr>
          <a:xfrm>
            <a:off x="2971800" y="3436578"/>
            <a:ext cx="823840" cy="1155700"/>
          </a:xfrm>
          <a:prstGeom prst="rect">
            <a:avLst/>
          </a:prstGeom>
        </p:spPr>
      </p:pic>
      <p:pic>
        <p:nvPicPr>
          <p:cNvPr id="23" name="Picture 22" descr="A picture containing green, brick, box, table&#10;&#10;Description automatically generated">
            <a:extLst>
              <a:ext uri="{FF2B5EF4-FFF2-40B4-BE49-F238E27FC236}">
                <a16:creationId xmlns:a16="http://schemas.microsoft.com/office/drawing/2014/main" id="{086187A2-9998-B841-B1B3-0B03AE508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124" y="3459408"/>
            <a:ext cx="685800" cy="1028700"/>
          </a:xfrm>
          <a:prstGeom prst="rect">
            <a:avLst/>
          </a:prstGeom>
        </p:spPr>
      </p:pic>
      <p:pic>
        <p:nvPicPr>
          <p:cNvPr id="24" name="Picture 23" descr="A picture containing brick, box, table&#10;&#10;Description automatically generated">
            <a:extLst>
              <a:ext uri="{FF2B5EF4-FFF2-40B4-BE49-F238E27FC236}">
                <a16:creationId xmlns:a16="http://schemas.microsoft.com/office/drawing/2014/main" id="{FE095A0E-1B4A-0742-A9B9-A08FE763DF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947" y="3662352"/>
            <a:ext cx="622300" cy="660400"/>
          </a:xfrm>
          <a:prstGeom prst="rect">
            <a:avLst/>
          </a:prstGeom>
        </p:spPr>
      </p:pic>
      <p:pic>
        <p:nvPicPr>
          <p:cNvPr id="25" name="Picture 24" descr="A close up of a box&#10;&#10;Description automatically generated">
            <a:extLst>
              <a:ext uri="{FF2B5EF4-FFF2-40B4-BE49-F238E27FC236}">
                <a16:creationId xmlns:a16="http://schemas.microsoft.com/office/drawing/2014/main" id="{E333B514-20D1-4B4B-8193-2310B292B9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32" y="3681402"/>
            <a:ext cx="495300" cy="622300"/>
          </a:xfrm>
          <a:prstGeom prst="rect">
            <a:avLst/>
          </a:prstGeom>
        </p:spPr>
      </p:pic>
      <p:pic>
        <p:nvPicPr>
          <p:cNvPr id="26" name="Picture 25" descr="A close up of a box&#10;&#10;Description automatically generated">
            <a:extLst>
              <a:ext uri="{FF2B5EF4-FFF2-40B4-BE49-F238E27FC236}">
                <a16:creationId xmlns:a16="http://schemas.microsoft.com/office/drawing/2014/main" id="{8AAFD181-AACA-E444-8BD5-A3D30C85DF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719502"/>
            <a:ext cx="393700" cy="546100"/>
          </a:xfrm>
          <a:prstGeom prst="rect">
            <a:avLst/>
          </a:prstGeom>
        </p:spPr>
      </p:pic>
      <p:pic>
        <p:nvPicPr>
          <p:cNvPr id="19" name="Picture 18" descr="A picture containing brick, toy, clock&#10;&#10;Description automatically generated">
            <a:extLst>
              <a:ext uri="{FF2B5EF4-FFF2-40B4-BE49-F238E27FC236}">
                <a16:creationId xmlns:a16="http://schemas.microsoft.com/office/drawing/2014/main" id="{94D31AA2-B093-8D47-B2BA-5AD7E6C2530D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5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121966"/>
            <a:ext cx="1084099" cy="170358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C72D002-F602-681D-829C-D5616CD91DC1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480060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235976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53249996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34387616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37538330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7F76AFD-30BE-ED35-012E-49E0777F2C24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5635418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391B187-7D2F-ED60-4211-2C78A2D9882F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6467539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1056945053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267705609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22312981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6860521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62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315AC-508D-EC4A-9F0E-180D8852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Signed Integers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4638DFF-40B5-2D49-9DF8-0105EB51120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184400"/>
          <a:ext cx="8229600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1842541774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3323527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86028444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3846949038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39731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8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TMax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0x7FFFFFFF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0x7FFFFFFFFFFFFFFF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16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TMin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0x8000000000000000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83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0x0000000000000000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08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0xFFFFFFFF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0xFFFFFFFFFFFFFFFF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75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433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DA00-1A57-8149-89E3-3537DC4EA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(Signed) Binary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3DDD3-2375-DB47-B58C-0EA62BCBCA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the following one-byte binary values. What is the (signed) integer interpretation of these values?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01101001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10010111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01000010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10111110</a:t>
            </a:r>
          </a:p>
          <a:p>
            <a:r>
              <a:rPr lang="en-US" dirty="0"/>
              <a:t>What is the one-byte binary representation of the following integers?</a:t>
            </a:r>
          </a:p>
          <a:p>
            <a:pPr lvl="1"/>
            <a:r>
              <a:rPr lang="en-US" dirty="0"/>
              <a:t>47</a:t>
            </a:r>
          </a:p>
          <a:p>
            <a:pPr lvl="1"/>
            <a:r>
              <a:rPr lang="en-US" dirty="0"/>
              <a:t>-47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376F2B-5B40-3D2D-54AF-51B3EA3DA133}"/>
              </a:ext>
            </a:extLst>
          </p:cNvPr>
          <p:cNvSpPr txBox="1"/>
          <p:nvPr/>
        </p:nvSpPr>
        <p:spPr>
          <a:xfrm>
            <a:off x="2895600" y="2362200"/>
            <a:ext cx="76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 105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3DEB2-2A8C-E432-02A7-B6560F5FB7CB}"/>
              </a:ext>
            </a:extLst>
          </p:cNvPr>
          <p:cNvSpPr txBox="1"/>
          <p:nvPr/>
        </p:nvSpPr>
        <p:spPr>
          <a:xfrm>
            <a:off x="2895600" y="2762310"/>
            <a:ext cx="76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-105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086727-98B9-DD54-866B-66F7E77AF330}"/>
              </a:ext>
            </a:extLst>
          </p:cNvPr>
          <p:cNvSpPr txBox="1"/>
          <p:nvPr/>
        </p:nvSpPr>
        <p:spPr>
          <a:xfrm>
            <a:off x="2895600" y="3124200"/>
            <a:ext cx="60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 66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825563-0B7E-B6F1-4702-1BE37696F8D2}"/>
              </a:ext>
            </a:extLst>
          </p:cNvPr>
          <p:cNvSpPr txBox="1"/>
          <p:nvPr/>
        </p:nvSpPr>
        <p:spPr>
          <a:xfrm>
            <a:off x="2895600" y="3486090"/>
            <a:ext cx="609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-66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8F34B7-1883-A775-4276-46FBBE6E4B29}"/>
              </a:ext>
            </a:extLst>
          </p:cNvPr>
          <p:cNvSpPr/>
          <p:nvPr/>
        </p:nvSpPr>
        <p:spPr>
          <a:xfrm>
            <a:off x="2438400" y="2449324"/>
            <a:ext cx="1752600" cy="14368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D682E1-56D1-F125-3DE2-505E40B985CC}"/>
              </a:ext>
            </a:extLst>
          </p:cNvPr>
          <p:cNvSpPr txBox="1"/>
          <p:nvPr/>
        </p:nvSpPr>
        <p:spPr>
          <a:xfrm>
            <a:off x="114300" y="5926460"/>
            <a:ext cx="8915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onsolas" panose="020B0609020204030204" pitchFamily="49" charset="0"/>
                <a:cs typeface="Consolas" panose="020B0609020204030204" pitchFamily="49" charset="0"/>
              </a:rPr>
              <a:t>-x == -x+1-1 == -1-x+1 == 111…1-x+1 = ~x+1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74BE03-ED2B-0158-9C7D-19D92FDBEBBD}"/>
              </a:ext>
            </a:extLst>
          </p:cNvPr>
          <p:cNvSpPr txBox="1"/>
          <p:nvPr/>
        </p:nvSpPr>
        <p:spPr>
          <a:xfrm>
            <a:off x="2789583" y="4619655"/>
            <a:ext cx="4717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82880"/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00101111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BEF5BE-1050-1DED-F290-A1989A197F9A}"/>
              </a:ext>
            </a:extLst>
          </p:cNvPr>
          <p:cNvSpPr txBox="1"/>
          <p:nvPr/>
        </p:nvSpPr>
        <p:spPr>
          <a:xfrm>
            <a:off x="2789583" y="5041996"/>
            <a:ext cx="4717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82880"/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11010001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29CB9F-717A-57B6-A334-5815982B0DB7}"/>
              </a:ext>
            </a:extLst>
          </p:cNvPr>
          <p:cNvSpPr/>
          <p:nvPr/>
        </p:nvSpPr>
        <p:spPr>
          <a:xfrm>
            <a:off x="2628900" y="4692254"/>
            <a:ext cx="1752600" cy="976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54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10" grpId="0"/>
      <p:bldP spid="12" grpId="0"/>
      <p:bldP spid="13" grpId="0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169BE-E6B7-644C-AFA3-DA44B7BDF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Integers in C</a:t>
            </a:r>
          </a:p>
        </p:txBody>
      </p:sp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8843F78B-2FD2-1B46-A49E-129A5FDF9B72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905000"/>
          <a:ext cx="3822700" cy="2336800"/>
        </p:xfrm>
        <a:graphic>
          <a:graphicData uri="http://schemas.openxmlformats.org/drawingml/2006/table">
            <a:tbl>
              <a:tblPr firstRow="1" firstCol="1">
                <a:tableStyleId>{3C2FFA5D-87B4-456A-9821-1D502468CF0F}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 Bold" charset="0"/>
                        </a:rPr>
                        <a:t>C Data Type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Arial Narrow Bold" charset="0"/>
                        <a:cs typeface="Calibri"/>
                        <a:sym typeface="Arial Narrow Bold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 Bold" charset="0"/>
                        </a:rPr>
                        <a:t>Size (bytes)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Arial Narrow Bold" charset="0"/>
                        <a:cs typeface="Calibri"/>
                        <a:sym typeface="Arial Narrow Bold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char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6635282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short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int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unsigned long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Group 4">
            <a:extLst>
              <a:ext uri="{FF2B5EF4-FFF2-40B4-BE49-F238E27FC236}">
                <a16:creationId xmlns:a16="http://schemas.microsoft.com/office/drawing/2014/main" id="{4C0D8559-F686-47BF-2B4F-FE49FB432A06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1905000"/>
          <a:ext cx="3822700" cy="2336800"/>
        </p:xfrm>
        <a:graphic>
          <a:graphicData uri="http://schemas.openxmlformats.org/drawingml/2006/table">
            <a:tbl>
              <a:tblPr firstRow="1" firstCol="1">
                <a:tableStyleId>{3C2FFA5D-87B4-456A-9821-1D502468CF0F}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 Bold" charset="0"/>
                        </a:rPr>
                        <a:t>C Data Type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Arial Narrow Bold" charset="0"/>
                        <a:cs typeface="Calibri"/>
                        <a:sym typeface="Arial Narrow Bold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 Bold" charset="0"/>
                        </a:rPr>
                        <a:t>Size (bytes)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Arial Narrow Bold" charset="0"/>
                        <a:cs typeface="Calibri"/>
                        <a:sym typeface="Arial Narrow Bold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char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Arial Narrow" charset="0"/>
                          <a:cs typeface="Calibri"/>
                          <a:sym typeface="Arial Narrow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66352825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short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int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4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long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/>
                        <a:ea typeface="Arial Narrow" charset="0"/>
                        <a:cs typeface="Courier New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  <a:sym typeface="Arial Narrow" charset="0"/>
                        </a:rPr>
                        <a:t>8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Arial Narrow" charset="0"/>
                        <a:cs typeface="Calibri"/>
                        <a:sym typeface="Arial Narrow" charset="0"/>
                      </a:endParaRP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7212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+ -3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27486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Exactly the same as unsigned numbers!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3124200" y="2820769"/>
            <a:ext cx="2294282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+ 1 1 0 1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6935D0-4EB0-5849-9EF3-5EDD62C4BD46}"/>
              </a:ext>
            </a:extLst>
          </p:cNvPr>
          <p:cNvSpPr txBox="1"/>
          <p:nvPr/>
        </p:nvSpPr>
        <p:spPr>
          <a:xfrm>
            <a:off x="4833064" y="4012405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C5853-351C-7F4C-BE5E-33C1AF231A1E}"/>
              </a:ext>
            </a:extLst>
          </p:cNvPr>
          <p:cNvSpPr txBox="1"/>
          <p:nvPr/>
        </p:nvSpPr>
        <p:spPr>
          <a:xfrm>
            <a:off x="4462088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91D831-E4F6-DA44-BCA1-0A667B67A3F4}"/>
              </a:ext>
            </a:extLst>
          </p:cNvPr>
          <p:cNvSpPr txBox="1"/>
          <p:nvPr/>
        </p:nvSpPr>
        <p:spPr>
          <a:xfrm>
            <a:off x="4055843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89729D-8BFE-3C4C-BFF5-4D801C197409}"/>
              </a:ext>
            </a:extLst>
          </p:cNvPr>
          <p:cNvSpPr txBox="1"/>
          <p:nvPr/>
        </p:nvSpPr>
        <p:spPr>
          <a:xfrm>
            <a:off x="3653584" y="401651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33924C-015E-8E42-8F37-42383C1A502A}"/>
              </a:ext>
            </a:extLst>
          </p:cNvPr>
          <p:cNvSpPr txBox="1"/>
          <p:nvPr/>
        </p:nvSpPr>
        <p:spPr>
          <a:xfrm>
            <a:off x="3721123" y="23360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573652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but with different error cases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78EA3-11E9-8C4E-89C0-1CD301ECDA17}"/>
              </a:ext>
            </a:extLst>
          </p:cNvPr>
          <p:cNvSpPr txBox="1"/>
          <p:nvPr/>
        </p:nvSpPr>
        <p:spPr>
          <a:xfrm>
            <a:off x="3536682" y="4012405"/>
            <a:ext cx="316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5632341" y="4129627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2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0992B4-D748-F340-9B21-F9BEF1B9F832}"/>
              </a:ext>
            </a:extLst>
          </p:cNvPr>
          <p:cNvSpPr txBox="1"/>
          <p:nvPr/>
        </p:nvSpPr>
        <p:spPr>
          <a:xfrm>
            <a:off x="4478831" y="232730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28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1" grpId="0"/>
      <p:bldP spid="12" grpId="0"/>
      <p:bldP spid="13" grpId="0"/>
      <p:bldP spid="14" grpId="0"/>
      <p:bldP spid="18" grpId="0"/>
      <p:bldP spid="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Addition/Subtraction with Overflow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+ 6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7852F87-F562-7C43-B623-19BBBBBF54B8}"/>
              </a:ext>
            </a:extLst>
          </p:cNvPr>
          <p:cNvSpPr txBox="1"/>
          <p:nvPr/>
        </p:nvSpPr>
        <p:spPr>
          <a:xfrm>
            <a:off x="3106567" y="2820769"/>
            <a:ext cx="231191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+ 0 1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AEA876-6723-6342-91B0-C8BB384E2A2E}"/>
              </a:ext>
            </a:extLst>
          </p:cNvPr>
          <p:cNvSpPr txBox="1"/>
          <p:nvPr/>
        </p:nvSpPr>
        <p:spPr>
          <a:xfrm>
            <a:off x="4850698" y="40124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929BA4A-7449-4643-B391-C885DE0571D8}"/>
              </a:ext>
            </a:extLst>
          </p:cNvPr>
          <p:cNvSpPr txBox="1"/>
          <p:nvPr/>
        </p:nvSpPr>
        <p:spPr>
          <a:xfrm>
            <a:off x="4462088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2AD4658-4719-534C-BF8A-84C9BD57321C}"/>
              </a:ext>
            </a:extLst>
          </p:cNvPr>
          <p:cNvSpPr txBox="1"/>
          <p:nvPr/>
        </p:nvSpPr>
        <p:spPr>
          <a:xfrm>
            <a:off x="4055843" y="4015744"/>
            <a:ext cx="5854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6912D1-90E0-0C4A-8485-6C4AF9778A67}"/>
              </a:ext>
            </a:extLst>
          </p:cNvPr>
          <p:cNvSpPr txBox="1"/>
          <p:nvPr/>
        </p:nvSpPr>
        <p:spPr>
          <a:xfrm>
            <a:off x="3671218" y="4016514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1698C6-5810-EC44-8E7E-99D9306C7CCF}"/>
              </a:ext>
            </a:extLst>
          </p:cNvPr>
          <p:cNvSpPr txBox="1"/>
          <p:nvPr/>
        </p:nvSpPr>
        <p:spPr>
          <a:xfrm>
            <a:off x="3721123" y="2336005"/>
            <a:ext cx="5677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1 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AADE42E-D624-7E45-98D4-B1B36617D022}"/>
              </a:ext>
            </a:extLst>
          </p:cNvPr>
          <p:cNvSpPr txBox="1"/>
          <p:nvPr/>
        </p:nvSpPr>
        <p:spPr>
          <a:xfrm>
            <a:off x="3536682" y="4012405"/>
            <a:ext cx="3161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AD27B0E-2396-1641-A3F2-21D153E58D60}"/>
              </a:ext>
            </a:extLst>
          </p:cNvPr>
          <p:cNvSpPr txBox="1"/>
          <p:nvPr/>
        </p:nvSpPr>
        <p:spPr>
          <a:xfrm>
            <a:off x="5632341" y="4129627"/>
            <a:ext cx="2161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-5 (Base-10)</a:t>
            </a:r>
          </a:p>
        </p:txBody>
      </p:sp>
    </p:spTree>
    <p:extLst>
      <p:ext uri="{BB962C8B-B14F-4D97-AF65-F5344CB8AC3E}">
        <p14:creationId xmlns:p14="http://schemas.microsoft.com/office/powerpoint/2010/main" val="326387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EE32-9065-0B4C-BFC8-99A3F1428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(5): (Signed) Binary Addition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4EA13-24B3-A442-B890-F15C3E901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5-bit signed values, compute their sum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D72533-1318-3E46-A540-A6F340473257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x+y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2BEAD3C-C43D-B836-E8B6-E8FF037303CE}"/>
              </a:ext>
            </a:extLst>
          </p:cNvPr>
          <p:cNvSpPr txBox="1"/>
          <p:nvPr/>
        </p:nvSpPr>
        <p:spPr>
          <a:xfrm>
            <a:off x="4800600" y="334414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00101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02F631-64DE-0539-DF2E-78A0E34EA97E}"/>
              </a:ext>
            </a:extLst>
          </p:cNvPr>
          <p:cNvSpPr txBox="1"/>
          <p:nvPr/>
        </p:nvSpPr>
        <p:spPr>
          <a:xfrm>
            <a:off x="4800600" y="3716496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</a:t>
            </a:r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0000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473615-F037-0F00-ACE8-D43BB1454D11}"/>
              </a:ext>
            </a:extLst>
          </p:cNvPr>
          <p:cNvSpPr txBox="1"/>
          <p:nvPr/>
        </p:nvSpPr>
        <p:spPr>
          <a:xfrm>
            <a:off x="4811485" y="408582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00101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070025-5BFB-45EC-3921-4BCDFC83BC66}"/>
              </a:ext>
            </a:extLst>
          </p:cNvPr>
          <p:cNvSpPr txBox="1"/>
          <p:nvPr/>
        </p:nvSpPr>
        <p:spPr>
          <a:xfrm>
            <a:off x="6074229" y="3354449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no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891169-6825-D965-C1A3-15F853CD5756}"/>
              </a:ext>
            </a:extLst>
          </p:cNvPr>
          <p:cNvSpPr txBox="1"/>
          <p:nvPr/>
        </p:nvSpPr>
        <p:spPr>
          <a:xfrm>
            <a:off x="6074229" y="371348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FD7AC0-F622-1751-4FC7-255EB7391E76}"/>
              </a:ext>
            </a:extLst>
          </p:cNvPr>
          <p:cNvSpPr txBox="1"/>
          <p:nvPr/>
        </p:nvSpPr>
        <p:spPr>
          <a:xfrm>
            <a:off x="6063344" y="403860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B841127-C3D3-B80A-1C75-B1467512A025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2971800"/>
          <a:ext cx="25908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629141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2242270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x+y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5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0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805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288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8C2EBAF2-6466-F24C-8BF5-D6D062544C6A}"/>
              </a:ext>
            </a:extLst>
          </p:cNvPr>
          <p:cNvSpPr txBox="1"/>
          <p:nvPr/>
        </p:nvSpPr>
        <p:spPr>
          <a:xfrm>
            <a:off x="1447800" y="38862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_           </a:t>
            </a:r>
            <a:endParaRPr lang="en-US" u="sng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3 x 2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9D8DAA-CAE0-974F-8C7D-BE3A8C9A1B29}"/>
              </a:ext>
            </a:extLst>
          </p:cNvPr>
          <p:cNvSpPr/>
          <p:nvPr/>
        </p:nvSpPr>
        <p:spPr>
          <a:xfrm>
            <a:off x="1104900" y="570607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Exactly like unsigned multiplication!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4138327" y="2209800"/>
            <a:ext cx="213879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0 0 1 1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CDC52E-D461-C341-B305-D47519366CEF}"/>
              </a:ext>
            </a:extLst>
          </p:cNvPr>
          <p:cNvSpPr/>
          <p:nvPr/>
        </p:nvSpPr>
        <p:spPr>
          <a:xfrm>
            <a:off x="1104900" y="6167735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… except with different error cases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277118" y="4443257"/>
            <a:ext cx="2058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6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86A20-F878-4145-A27B-E5DB2E9D923A}"/>
              </a:ext>
            </a:extLst>
          </p:cNvPr>
          <p:cNvSpPr txBox="1"/>
          <p:nvPr/>
        </p:nvSpPr>
        <p:spPr>
          <a:xfrm>
            <a:off x="4358003" y="3401436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0 0 0 0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CB35C-6E09-1545-9112-B5FAC8561E8E}"/>
              </a:ext>
            </a:extLst>
          </p:cNvPr>
          <p:cNvSpPr txBox="1"/>
          <p:nvPr/>
        </p:nvSpPr>
        <p:spPr>
          <a:xfrm>
            <a:off x="2328335" y="3863101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0 0 1 1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EA56E-AFEC-E640-8C49-BE640CEDD774}"/>
              </a:ext>
            </a:extLst>
          </p:cNvPr>
          <p:cNvSpPr txBox="1"/>
          <p:nvPr/>
        </p:nvSpPr>
        <p:spPr>
          <a:xfrm>
            <a:off x="4358002" y="4320147"/>
            <a:ext cx="1883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0 1 1 0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99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/>
      <p:bldP spid="5" grpId="0"/>
      <p:bldP spid="13" grpId="0"/>
      <p:bldP spid="18" grpId="0"/>
      <p:bldP spid="19" grpId="0"/>
      <p:bldP spid="20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49F6C-A99E-8141-AF35-66996408B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Multiplication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CF5E7-126A-6C40-8311-E8808E67E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r>
              <a:rPr lang="en-US" dirty="0"/>
              <a:t>Compute 5 x 2 assuming all </a:t>
            </a:r>
            <a:r>
              <a:rPr lang="en-US" dirty="0" err="1"/>
              <a:t>ints</a:t>
            </a:r>
            <a:r>
              <a:rPr lang="en-US" dirty="0"/>
              <a:t> are stored as four-bit signed values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26CA6A-2B67-AC4D-9F88-3F08D7D9C63E}"/>
              </a:ext>
            </a:extLst>
          </p:cNvPr>
          <p:cNvSpPr txBox="1"/>
          <p:nvPr/>
        </p:nvSpPr>
        <p:spPr>
          <a:xfrm>
            <a:off x="4138327" y="2209800"/>
            <a:ext cx="213879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0 1 0 1 </a:t>
            </a:r>
          </a:p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x 0 0 1 0 </a:t>
            </a:r>
          </a:p>
          <a:p>
            <a:pPr algn="r"/>
            <a:endParaRPr lang="en-US" dirty="0"/>
          </a:p>
          <a:p>
            <a:pPr algn="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6E11CA-1EEA-C847-BBBA-B320A57D47C8}"/>
              </a:ext>
            </a:extLst>
          </p:cNvPr>
          <p:cNvSpPr txBox="1"/>
          <p:nvPr/>
        </p:nvSpPr>
        <p:spPr>
          <a:xfrm>
            <a:off x="6277118" y="4443257"/>
            <a:ext cx="2161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= -6 (Base-10)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586A20-F878-4145-A27B-E5DB2E9D923A}"/>
              </a:ext>
            </a:extLst>
          </p:cNvPr>
          <p:cNvSpPr txBox="1"/>
          <p:nvPr/>
        </p:nvSpPr>
        <p:spPr>
          <a:xfrm>
            <a:off x="4358003" y="3401436"/>
            <a:ext cx="1919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0 0 0 0 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CB35C-6E09-1545-9112-B5FAC8561E8E}"/>
              </a:ext>
            </a:extLst>
          </p:cNvPr>
          <p:cNvSpPr txBox="1"/>
          <p:nvPr/>
        </p:nvSpPr>
        <p:spPr>
          <a:xfrm>
            <a:off x="2328335" y="3863101"/>
            <a:ext cx="37676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0 1 0 1 </a:t>
            </a:r>
            <a:r>
              <a:rPr lang="en-US" sz="4000" b="1" dirty="0">
                <a:solidFill>
                  <a:schemeClr val="bg2"/>
                </a:solidFill>
                <a:latin typeface="Bradley Hand ITC" panose="020F0502020204030204" pitchFamily="34" charset="0"/>
                <a:cs typeface="Bradley Hand ITC" panose="020F0502020204030204" pitchFamily="34" charset="0"/>
              </a:rPr>
              <a:t>0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C2EBAF2-6466-F24C-8BF5-D6D062544C6A}"/>
              </a:ext>
            </a:extLst>
          </p:cNvPr>
          <p:cNvSpPr txBox="1"/>
          <p:nvPr/>
        </p:nvSpPr>
        <p:spPr>
          <a:xfrm>
            <a:off x="1447800" y="3886200"/>
            <a:ext cx="4800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u="sng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+              _          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7EA56E-AFEC-E640-8C49-BE640CEDD774}"/>
              </a:ext>
            </a:extLst>
          </p:cNvPr>
          <p:cNvSpPr txBox="1"/>
          <p:nvPr/>
        </p:nvSpPr>
        <p:spPr>
          <a:xfrm>
            <a:off x="4358002" y="4320147"/>
            <a:ext cx="1883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4000" b="1" dirty="0">
                <a:latin typeface="Bradley Hand ITC" panose="020F0502020204030204" pitchFamily="34" charset="0"/>
                <a:cs typeface="Bradley Hand ITC" panose="020F0502020204030204" pitchFamily="34" charset="0"/>
              </a:rPr>
              <a:t> 1 0 1 0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13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/>
      <p:bldP spid="22" grpId="0"/>
      <p:bldP spid="2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1401A-8710-7946-B5C8-A26A64A9E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Exercise 5: (Signed) Binary Multiplication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1660A3-289C-504E-9D1E-F445E1A12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the following 3-bit signed values, compute their product and indicate whether or not an overflow occurred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DD262A6-E21F-1649-8910-540EE37F5452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971800"/>
          <a:ext cx="5181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87750415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16081616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7431229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538553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176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05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2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05335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BA9A795-3352-563A-70CD-B06085079867}"/>
              </a:ext>
            </a:extLst>
          </p:cNvPr>
          <p:cNvSpPr txBox="1"/>
          <p:nvPr/>
        </p:nvSpPr>
        <p:spPr>
          <a:xfrm>
            <a:off x="4800600" y="334414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100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F84BE3-29DD-C064-F7A5-AABF61E5BCD3}"/>
              </a:ext>
            </a:extLst>
          </p:cNvPr>
          <p:cNvSpPr txBox="1"/>
          <p:nvPr/>
        </p:nvSpPr>
        <p:spPr>
          <a:xfrm>
            <a:off x="4800600" y="3716496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11</a:t>
            </a:r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0F4D8B-0421-7B6E-1BDF-FBD5335D4F91}"/>
              </a:ext>
            </a:extLst>
          </p:cNvPr>
          <p:cNvSpPr txBox="1"/>
          <p:nvPr/>
        </p:nvSpPr>
        <p:spPr>
          <a:xfrm>
            <a:off x="4811485" y="4085828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110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5331E33-850D-38C4-8501-C3EDC06C66BA}"/>
              </a:ext>
            </a:extLst>
          </p:cNvPr>
          <p:cNvSpPr txBox="1"/>
          <p:nvPr/>
        </p:nvSpPr>
        <p:spPr>
          <a:xfrm>
            <a:off x="6074229" y="3354449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336721-14EF-399E-FE43-D2C6B7052490}"/>
              </a:ext>
            </a:extLst>
          </p:cNvPr>
          <p:cNvSpPr txBox="1"/>
          <p:nvPr/>
        </p:nvSpPr>
        <p:spPr>
          <a:xfrm>
            <a:off x="6074229" y="371348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yes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7159B9-12CC-6875-30C8-B5C880FF293F}"/>
              </a:ext>
            </a:extLst>
          </p:cNvPr>
          <p:cNvSpPr txBox="1"/>
          <p:nvPr/>
        </p:nvSpPr>
        <p:spPr>
          <a:xfrm>
            <a:off x="6063344" y="4038600"/>
            <a:ext cx="8599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accent1"/>
                </a:solidFill>
                <a:ea typeface="Zapf Dingbats" charset="2"/>
                <a:cs typeface="Consolas" panose="020B0609020204030204" pitchFamily="49" charset="0"/>
                <a:sym typeface="Monaco" charset="0"/>
              </a:rPr>
              <a:t>no</a:t>
            </a:r>
            <a:endParaRPr lang="en-US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C477BBE-68CA-3628-D629-571DDA418B1E}"/>
              </a:ext>
            </a:extLst>
          </p:cNvPr>
          <p:cNvGraphicFramePr>
            <a:graphicFrameLocks noGrp="1"/>
          </p:cNvGraphicFramePr>
          <p:nvPr/>
        </p:nvGraphicFramePr>
        <p:xfrm>
          <a:off x="4572000" y="2971800"/>
          <a:ext cx="2590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362914166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4224227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x*y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overflow?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5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43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0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805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91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DCEC-4199-A943-8627-17E29266C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Casting between Numeric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55EED-BA35-814E-B557-F3FE1494F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Casting from shorter to longer types preserves the value</a:t>
            </a:r>
          </a:p>
          <a:p>
            <a:endParaRPr lang="en-US" dirty="0"/>
          </a:p>
          <a:p>
            <a:r>
              <a:rPr lang="en-US" dirty="0"/>
              <a:t>Casting from longer to shorter types drops the high-order bits</a:t>
            </a:r>
          </a:p>
          <a:p>
            <a:endParaRPr lang="en-US" dirty="0"/>
          </a:p>
          <a:p>
            <a:r>
              <a:rPr lang="en-US" dirty="0"/>
              <a:t>Casting between signed/unsigned types preserves the bits (it just changes the interpretation)</a:t>
            </a:r>
          </a:p>
          <a:p>
            <a:endParaRPr lang="en-US" dirty="0"/>
          </a:p>
          <a:p>
            <a:r>
              <a:rPr lang="en-US" dirty="0"/>
              <a:t>Implicit casting occurs in assignments and parameter lists. In mixed expressions, signed values are implicitly cast to unsigned</a:t>
            </a:r>
          </a:p>
          <a:p>
            <a:pPr lvl="2"/>
            <a:r>
              <a:rPr lang="en-US" dirty="0"/>
              <a:t>Source of many errors!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43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59DF0-4A6E-354C-9FF2-D3791602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Arithmetic Logic Unit (ALU)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24F47-09A7-D646-9108-0A8334DE0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circuit that performs bitwise operations and arithmetic on integer binary types</a:t>
            </a:r>
          </a:p>
        </p:txBody>
      </p:sp>
      <p:pic>
        <p:nvPicPr>
          <p:cNvPr id="5" name="Picture 4" descr="A close up of a clock&#10;&#10;Description automatically generated">
            <a:extLst>
              <a:ext uri="{FF2B5EF4-FFF2-40B4-BE49-F238E27FC236}">
                <a16:creationId xmlns:a16="http://schemas.microsoft.com/office/drawing/2014/main" id="{DF64B43E-75D4-8E40-A117-947DFC7661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1" y="3048000"/>
            <a:ext cx="4017818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307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9063" indent="-119063"/>
            <a:r>
              <a:rPr lang="en-US" dirty="0"/>
              <a:t>Review: Bitwise vs Logical Operations</a:t>
            </a:r>
          </a:p>
        </p:txBody>
      </p:sp>
      <p:sp>
        <p:nvSpPr>
          <p:cNvPr id="60421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463040"/>
            <a:ext cx="8229600" cy="4937760"/>
          </a:xfrm>
        </p:spPr>
        <p:txBody>
          <a:bodyPr>
            <a:normAutofit/>
          </a:bodyPr>
          <a:lstStyle/>
          <a:p>
            <a:pPr eaLnBrk="1" hangingPunct="1">
              <a:spcBef>
                <a:spcPts val="3000"/>
              </a:spcBef>
            </a:pPr>
            <a:r>
              <a:rPr lang="en-US" dirty="0">
                <a:sym typeface="Monaco" charset="0"/>
              </a:rPr>
              <a:t>Bitwise Operators    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|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~</a:t>
            </a:r>
            <a:r>
              <a:rPr lang="en-US" dirty="0"/>
              <a:t>,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^</a:t>
            </a:r>
            <a:r>
              <a:rPr lang="en-US" dirty="0"/>
              <a:t> </a:t>
            </a:r>
          </a:p>
          <a:p>
            <a:pPr marL="552450" lvl="1" eaLnBrk="1" hangingPunct="1"/>
            <a:r>
              <a:rPr lang="en-US" dirty="0"/>
              <a:t>View arguments as bit vectors</a:t>
            </a:r>
          </a:p>
          <a:p>
            <a:pPr marL="552450" lvl="1" eaLnBrk="1" hangingPunct="1"/>
            <a:r>
              <a:rPr lang="en-US" dirty="0"/>
              <a:t>operations applied bit-wise in parallel</a:t>
            </a:r>
          </a:p>
          <a:p>
            <a:pPr>
              <a:spcBef>
                <a:spcPts val="3000"/>
              </a:spcBef>
            </a:pPr>
            <a:r>
              <a:rPr lang="en-US" dirty="0"/>
              <a:t>Logical Operators      </a:t>
            </a:r>
            <a:r>
              <a:rPr lang="en-US" dirty="0">
                <a:latin typeface="Monaco" charset="0"/>
                <a:ea typeface="Monaco" charset="0"/>
                <a:cs typeface="Monaco" charset="0"/>
                <a:sym typeface="Monaco" charset="0"/>
              </a:rPr>
              <a:t>&amp;&amp;, ||, !</a:t>
            </a:r>
            <a:endParaRPr lang="en-US" dirty="0">
              <a:latin typeface="Monaco" charset="0"/>
              <a:sym typeface="Monaco" charset="0"/>
            </a:endParaRPr>
          </a:p>
          <a:p>
            <a:pPr marL="563880" lvl="1"/>
            <a:r>
              <a:rPr lang="en-US" dirty="0"/>
              <a:t>View 0 as “False”</a:t>
            </a:r>
          </a:p>
          <a:p>
            <a:pPr marL="563880" lvl="1"/>
            <a:r>
              <a:rPr lang="en-US" dirty="0"/>
              <a:t>View anything nonzero as “True”</a:t>
            </a:r>
          </a:p>
          <a:p>
            <a:pPr marL="563880" lvl="1"/>
            <a:r>
              <a:rPr lang="en-US" dirty="0"/>
              <a:t>Always return 0 or 1</a:t>
            </a:r>
          </a:p>
          <a:p>
            <a:pPr marL="563880" lvl="1"/>
            <a:r>
              <a:rPr lang="en-US" dirty="0">
                <a:solidFill>
                  <a:srgbClr val="FF0000"/>
                </a:solidFill>
              </a:rPr>
              <a:t>Early termination</a:t>
            </a:r>
          </a:p>
          <a:p>
            <a:pPr marL="563880"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Shift operators     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&lt;&lt;, &gt;&gt; </a:t>
            </a:r>
            <a:endParaRPr lang="en-US" b="1" dirty="0">
              <a:latin typeface="Courier New"/>
              <a:cs typeface="Courier New"/>
            </a:endParaRPr>
          </a:p>
          <a:p>
            <a:pPr marL="552450" lvl="1"/>
            <a:r>
              <a:rPr lang="en-US" dirty="0"/>
              <a:t>Left shift fills with zeros</a:t>
            </a:r>
          </a:p>
          <a:p>
            <a:pPr marL="552450" lvl="1"/>
            <a:r>
              <a:rPr lang="en-US" dirty="0"/>
              <a:t>For unsigned integers, right shift is logical (fills with zeros)</a:t>
            </a:r>
          </a:p>
          <a:p>
            <a:pPr marL="289560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2222500" y="36830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76611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19063" indent="-119063"/>
            <a:r>
              <a:rPr lang="en-US" dirty="0"/>
              <a:t>Exercise 6: Bitwise vs Logical Operations</a:t>
            </a:r>
          </a:p>
        </p:txBody>
      </p:sp>
      <p:sp>
        <p:nvSpPr>
          <p:cNvPr id="61445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386840"/>
            <a:ext cx="8229600" cy="51663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What is the binary representation of each of the following expressions? Assume signed char data type (one byte).</a:t>
            </a:r>
          </a:p>
          <a:p>
            <a:endParaRPr lang="en-US" dirty="0"/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~(-30) 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&amp; 22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&amp;&amp; 22 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22 &lt;&lt; 1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22 &gt;&gt; 1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>
              <a:latin typeface="Monaco" charset="0"/>
              <a:ea typeface="Zapf Dingbats" charset="2"/>
              <a:cs typeface="Zapf Dingbats" charset="2"/>
              <a:sym typeface="Monaco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Monaco" charset="0"/>
                <a:ea typeface="Zapf Dingbats" charset="2"/>
                <a:cs typeface="Zapf Dingbats" charset="2"/>
                <a:sym typeface="Monaco" charset="0"/>
              </a:rPr>
              <a:t>-30 &gt;&gt; 1</a:t>
            </a:r>
          </a:p>
          <a:p>
            <a:pPr marL="552450" lvl="1" eaLnBrk="1" hangingPunct="1"/>
            <a:endParaRPr lang="en-US" sz="1800" dirty="0">
              <a:latin typeface="Monaco" charset="0"/>
              <a:sym typeface="Monaco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412441-4748-ED25-0E95-33B443CBCFA7}"/>
              </a:ext>
            </a:extLst>
          </p:cNvPr>
          <p:cNvSpPr txBox="1"/>
          <p:nvPr/>
        </p:nvSpPr>
        <p:spPr>
          <a:xfrm>
            <a:off x="3048000" y="2495490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= ~(11100010) = 00011101 = 29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FF4E60-58B9-67A4-858A-1BAD57398217}"/>
              </a:ext>
            </a:extLst>
          </p:cNvPr>
          <p:cNvSpPr txBox="1"/>
          <p:nvPr/>
        </p:nvSpPr>
        <p:spPr>
          <a:xfrm>
            <a:off x="3048000" y="3769965"/>
            <a:ext cx="5562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= 11100010 &amp;&amp; 00010110 = 00000001 =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5405F1-1219-07AD-AAEF-5E2BFEC4EB1B}"/>
              </a:ext>
            </a:extLst>
          </p:cNvPr>
          <p:cNvSpPr txBox="1"/>
          <p:nvPr/>
        </p:nvSpPr>
        <p:spPr>
          <a:xfrm>
            <a:off x="3048000" y="4458535"/>
            <a:ext cx="579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= 00010110 &lt;&lt; 1 = 00101100 = 44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87D0A-B0AF-05F3-FD48-ECA9670A7644}"/>
              </a:ext>
            </a:extLst>
          </p:cNvPr>
          <p:cNvSpPr txBox="1"/>
          <p:nvPr/>
        </p:nvSpPr>
        <p:spPr>
          <a:xfrm>
            <a:off x="3048000" y="5850152"/>
            <a:ext cx="5029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= 11100010 &gt;&gt; 1 = 11110001 = -15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649A4-F319-F627-1865-1C932995E463}"/>
              </a:ext>
            </a:extLst>
          </p:cNvPr>
          <p:cNvSpPr txBox="1"/>
          <p:nvPr/>
        </p:nvSpPr>
        <p:spPr>
          <a:xfrm>
            <a:off x="3048000" y="3118731"/>
            <a:ext cx="563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= 11100010 &amp; 00010110 = 00000010 = 2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195D42-D62F-6F90-11B8-50301312DFEC}"/>
              </a:ext>
            </a:extLst>
          </p:cNvPr>
          <p:cNvSpPr txBox="1"/>
          <p:nvPr/>
        </p:nvSpPr>
        <p:spPr>
          <a:xfrm>
            <a:off x="3048000" y="5147105"/>
            <a:ext cx="5791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accent1"/>
                </a:solidFill>
                <a:latin typeface="Consolas" panose="020B0609020204030204" pitchFamily="49" charset="0"/>
                <a:ea typeface="Zapf Dingbats" charset="2"/>
                <a:cs typeface="Consolas" panose="020B0609020204030204" pitchFamily="49" charset="0"/>
                <a:sym typeface="Monaco" charset="0"/>
              </a:rPr>
              <a:t>= 00010110 &gt;&gt; 1 = 00001011 = 11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D8BB31-A89F-A9FF-5C56-1EEE92777793}"/>
              </a:ext>
            </a:extLst>
          </p:cNvPr>
          <p:cNvSpPr/>
          <p:nvPr/>
        </p:nvSpPr>
        <p:spPr>
          <a:xfrm>
            <a:off x="2705100" y="2333401"/>
            <a:ext cx="5715000" cy="412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5215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44FF-B851-BC4C-93D1-BEFFA324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Multiplying with Shifts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13901FF-8EFE-CD43-BAF4-BB1B0E36B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Multiplication is slow</a:t>
            </a:r>
          </a:p>
          <a:p>
            <a:r>
              <a:rPr lang="en-US" dirty="0"/>
              <a:t>Bit shifting is kind of like multiplication, and is often faster</a:t>
            </a:r>
          </a:p>
          <a:p>
            <a:pPr lvl="1"/>
            <a:r>
              <a:rPr lang="en-US" dirty="0"/>
              <a:t>x * 8 = x &lt;&lt; 3</a:t>
            </a:r>
          </a:p>
          <a:p>
            <a:pPr lvl="1"/>
            <a:r>
              <a:rPr lang="en-US" dirty="0"/>
              <a:t>x * 10 = x &lt;&lt; 3 + x &lt;&lt; 1</a:t>
            </a:r>
          </a:p>
          <a:p>
            <a:pPr lvl="1"/>
            <a:endParaRPr lang="en-US" dirty="0"/>
          </a:p>
          <a:p>
            <a:r>
              <a:rPr lang="en-US" dirty="0"/>
              <a:t>Most compilers will automatically replace multiplications with shifts where possible</a:t>
            </a:r>
          </a:p>
        </p:txBody>
      </p:sp>
    </p:spTree>
    <p:extLst>
      <p:ext uri="{BB962C8B-B14F-4D97-AF65-F5344CB8AC3E}">
        <p14:creationId xmlns:p14="http://schemas.microsoft.com/office/powerpoint/2010/main" val="349476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C02D-A736-0A42-9688-CCBDEA53F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Endianness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7177A-1AAF-7B47-A481-F969028F03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90800"/>
            <a:ext cx="8229600" cy="10668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dirty="0"/>
              <a:t>47 vs 74</a:t>
            </a:r>
          </a:p>
        </p:txBody>
      </p:sp>
      <p:pic>
        <p:nvPicPr>
          <p:cNvPr id="6" name="Picture 5" descr="Two eggs with a crack in the middle&#10;&#10;Description automatically generated">
            <a:extLst>
              <a:ext uri="{FF2B5EF4-FFF2-40B4-BE49-F238E27FC236}">
                <a16:creationId xmlns:a16="http://schemas.microsoft.com/office/drawing/2014/main" id="{D5C335DC-8C4D-D316-483D-8D07CF8622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3" t="17991" r="8824"/>
          <a:stretch/>
        </p:blipFill>
        <p:spPr>
          <a:xfrm>
            <a:off x="1295400" y="3568542"/>
            <a:ext cx="6553200" cy="306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0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CC02D-A736-0A42-9688-CCBDEA53F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Endianness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D4708F-857F-EB4A-9ECA-4CD2CFEBD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1148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Big Endian: </a:t>
            </a:r>
            <a:r>
              <a:rPr lang="en-US" dirty="0"/>
              <a:t>low-order bits go on the right (47)</a:t>
            </a:r>
          </a:p>
          <a:p>
            <a:pPr lvl="1"/>
            <a:r>
              <a:rPr lang="en-US" dirty="0"/>
              <a:t>I tend to think in big endian numbers, so examples in class will generally use this representation</a:t>
            </a:r>
          </a:p>
          <a:p>
            <a:pPr lvl="1"/>
            <a:r>
              <a:rPr lang="en-US" dirty="0"/>
              <a:t>Networks generally use big endian (aka network byte order)</a:t>
            </a:r>
          </a:p>
          <a:p>
            <a:r>
              <a:rPr lang="en-US" b="1" dirty="0">
                <a:solidFill>
                  <a:schemeClr val="accent1"/>
                </a:solidFill>
              </a:rPr>
              <a:t>Little Endian: </a:t>
            </a:r>
            <a:r>
              <a:rPr lang="en-US" dirty="0"/>
              <a:t>low-order bits go on the left (74)</a:t>
            </a:r>
          </a:p>
          <a:p>
            <a:pPr lvl="1"/>
            <a:r>
              <a:rPr lang="en-US" dirty="0"/>
              <a:t>Most modern machines use this representation</a:t>
            </a:r>
          </a:p>
          <a:p>
            <a:pPr lvl="1"/>
            <a:endParaRPr lang="en-US" dirty="0"/>
          </a:p>
          <a:p>
            <a:r>
              <a:rPr lang="en-US" dirty="0"/>
              <a:t>I will try to always be clear about whether I'm using a big endian or little endian representation</a:t>
            </a:r>
          </a:p>
          <a:p>
            <a:r>
              <a:rPr lang="en-US" dirty="0"/>
              <a:t>When in doubt, ask!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95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17169</TotalTime>
  <Words>1937</Words>
  <Application>Microsoft Macintosh PowerPoint</Application>
  <PresentationFormat>On-screen Show (4:3)</PresentationFormat>
  <Paragraphs>622</Paragraphs>
  <Slides>36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Arial</vt:lpstr>
      <vt:lpstr>Arial Narrow</vt:lpstr>
      <vt:lpstr>Arial Narrow Bold</vt:lpstr>
      <vt:lpstr>Bradley Hand ITC</vt:lpstr>
      <vt:lpstr>Calibri</vt:lpstr>
      <vt:lpstr>Cambria Math</vt:lpstr>
      <vt:lpstr>Consolas</vt:lpstr>
      <vt:lpstr>Courier</vt:lpstr>
      <vt:lpstr>Courier New</vt:lpstr>
      <vt:lpstr>Monaco</vt:lpstr>
      <vt:lpstr>Wingdings 2</vt:lpstr>
      <vt:lpstr>Zapf Dingbats</vt:lpstr>
      <vt:lpstr>Clarity</vt:lpstr>
      <vt:lpstr>Lecture 2: Representing Integers</vt:lpstr>
      <vt:lpstr>Review: Bits Require Interpretation</vt:lpstr>
      <vt:lpstr>Representing Integers</vt:lpstr>
      <vt:lpstr>Base-10 Integers</vt:lpstr>
      <vt:lpstr>Base-2 Integers (aka Binary Numbers)</vt:lpstr>
      <vt:lpstr>Binary Numbers</vt:lpstr>
      <vt:lpstr>Exercise 1: Binary Numbers</vt:lpstr>
      <vt:lpstr>Hexidecimal Numbers</vt:lpstr>
      <vt:lpstr>Exercise 2: Hexidecimal Numbers</vt:lpstr>
      <vt:lpstr>Addition Example</vt:lpstr>
      <vt:lpstr>Addition Example with Overflow</vt:lpstr>
      <vt:lpstr>Error Cases (Unsigned Ints)</vt:lpstr>
      <vt:lpstr>Exercise 3: Binary Addition</vt:lpstr>
      <vt:lpstr>Multiplication Example</vt:lpstr>
      <vt:lpstr>Multiplication Example</vt:lpstr>
      <vt:lpstr>Exercise (4): Binary Multiplication</vt:lpstr>
      <vt:lpstr>PowerPoint Presentation</vt:lpstr>
      <vt:lpstr>Representing Signed Integers</vt:lpstr>
      <vt:lpstr>Representing Signed Integers</vt:lpstr>
      <vt:lpstr>Representing Signed Integers</vt:lpstr>
      <vt:lpstr>Important Signed Integers</vt:lpstr>
      <vt:lpstr>Exercise 4: (Signed) Binary Numbers</vt:lpstr>
      <vt:lpstr>Integers in C</vt:lpstr>
      <vt:lpstr>Addition Example</vt:lpstr>
      <vt:lpstr>Addition/Subtraction with Overflow</vt:lpstr>
      <vt:lpstr>Exercise (5): (Signed) Binary Addition</vt:lpstr>
      <vt:lpstr>Multiplication Example</vt:lpstr>
      <vt:lpstr>Multiplication Example</vt:lpstr>
      <vt:lpstr>Exercise 5: (Signed) Binary Multiplication</vt:lpstr>
      <vt:lpstr>Casting between Numeric Types</vt:lpstr>
      <vt:lpstr>Arithmetic Logic Unit (ALU)</vt:lpstr>
      <vt:lpstr>Review: Bitwise vs Logical Operations</vt:lpstr>
      <vt:lpstr>Exercise 6: Bitwise vs Logical Operations</vt:lpstr>
      <vt:lpstr>Multiplying with Shifts</vt:lpstr>
      <vt:lpstr>Endianness</vt:lpstr>
      <vt:lpstr>Endianness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Computer Systems</dc:title>
  <dc:creator>Eleanor  Birrell</dc:creator>
  <cp:lastModifiedBy>Sam Thomas</cp:lastModifiedBy>
  <cp:revision>227</cp:revision>
  <dcterms:created xsi:type="dcterms:W3CDTF">2019-01-27T23:44:26Z</dcterms:created>
  <dcterms:modified xsi:type="dcterms:W3CDTF">2026-09-08T19:54:17Z</dcterms:modified>
</cp:coreProperties>
</file>