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4" r:id="rId3"/>
    <p:sldId id="305" r:id="rId4"/>
    <p:sldId id="339" r:id="rId5"/>
    <p:sldId id="341" r:id="rId6"/>
    <p:sldId id="342" r:id="rId7"/>
    <p:sldId id="343" r:id="rId8"/>
    <p:sldId id="288" r:id="rId9"/>
    <p:sldId id="1300" r:id="rId10"/>
    <p:sldId id="1301" r:id="rId11"/>
    <p:sldId id="1302" r:id="rId12"/>
    <p:sldId id="315" r:id="rId13"/>
    <p:sldId id="338" r:id="rId14"/>
    <p:sldId id="355" r:id="rId15"/>
    <p:sldId id="336" r:id="rId16"/>
    <p:sldId id="1303" r:id="rId17"/>
    <p:sldId id="326" r:id="rId18"/>
    <p:sldId id="354" r:id="rId19"/>
    <p:sldId id="356" r:id="rId20"/>
    <p:sldId id="344" r:id="rId21"/>
    <p:sldId id="345" r:id="rId22"/>
    <p:sldId id="1304" r:id="rId23"/>
    <p:sldId id="1305" r:id="rId24"/>
    <p:sldId id="1306" r:id="rId25"/>
    <p:sldId id="325" r:id="rId26"/>
    <p:sldId id="1316" r:id="rId27"/>
    <p:sldId id="1307" r:id="rId28"/>
    <p:sldId id="1308" r:id="rId29"/>
    <p:sldId id="1309" r:id="rId30"/>
    <p:sldId id="1310" r:id="rId31"/>
    <p:sldId id="1311" r:id="rId32"/>
    <p:sldId id="1312" r:id="rId33"/>
    <p:sldId id="1313" r:id="rId34"/>
    <p:sldId id="131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9" autoAdjust="0"/>
    <p:restoredTop sz="92192" autoAdjust="0"/>
  </p:normalViewPr>
  <p:slideViewPr>
    <p:cSldViewPr>
      <p:cViewPr varScale="1">
        <p:scale>
          <a:sx n="117" d="100"/>
          <a:sy n="117" d="100"/>
        </p:scale>
        <p:origin x="14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Issues: two zeros, arithmetic is different for pos vs neg (and weird around zero), </a:t>
            </a:r>
            <a:r>
              <a:rPr lang="en-US" dirty="0" err="1"/>
              <a:t>e.g</a:t>
            </a:r>
            <a:r>
              <a:rPr lang="en-US" dirty="0"/>
              <a:t>, try 5+1 vs -5+1 vs. -5 + 6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issue: zero no longer zero -&gt; multiplication is weird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unsigned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casting part of signed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6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1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 about rounding errors with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8/28/24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8.png"/><Relationship Id="rId7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openxmlformats.org/officeDocument/2006/relationships/image" Target="../media/image11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	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2: Representing Integers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Option 3: two’s complement</a:t>
                </a:r>
              </a:p>
              <a:p>
                <a:pPr lvl="1"/>
                <a:r>
                  <a:rPr lang="en-US" dirty="0"/>
                  <a:t>Like unsigned, except the high-order contribution is </a:t>
                </a:r>
                <a:r>
                  <a:rPr lang="en-US" i="1" dirty="0"/>
                  <a:t>negative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𝑆𝑖𝑔𝑛𝑒𝑑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b="0" i="1" dirty="0"/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37760"/>
              </a:xfrm>
              <a:blipFill>
                <a:blip r:embed="rId2"/>
                <a:stretch>
                  <a:fillRect l="-7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E5E5CDC-A23F-7648-A3D0-6593BFB5F9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882046"/>
            <a:ext cx="247632" cy="22101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AC8156-F933-4343-834D-D4072DA22A79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74320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-128 (-2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B57ABB66-DC4C-5C4C-AAD1-60DB2D604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828800" y="3354599"/>
            <a:ext cx="1153582" cy="1282700"/>
          </a:xfrm>
          <a:prstGeom prst="rect">
            <a:avLst/>
          </a:prstGeom>
        </p:spPr>
      </p:pic>
      <p:pic>
        <p:nvPicPr>
          <p:cNvPr id="22" name="Picture 21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DB0DD222-4B7C-1F48-9D52-D636D618D9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986160" y="3436578"/>
            <a:ext cx="823840" cy="1155700"/>
          </a:xfrm>
          <a:prstGeom prst="rect">
            <a:avLst/>
          </a:prstGeom>
        </p:spPr>
      </p:pic>
      <p:pic>
        <p:nvPicPr>
          <p:cNvPr id="23" name="Picture 22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086187A2-9998-B841-B1B3-0B03AE508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3459408"/>
            <a:ext cx="685800" cy="1028700"/>
          </a:xfrm>
          <a:prstGeom prst="rect">
            <a:avLst/>
          </a:prstGeom>
        </p:spPr>
      </p:pic>
      <p:pic>
        <p:nvPicPr>
          <p:cNvPr id="24" name="Picture 23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FE095A0E-1B4A-0742-A9B9-A08FE763D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3662352"/>
            <a:ext cx="622300" cy="660400"/>
          </a:xfrm>
          <a:prstGeom prst="rect">
            <a:avLst/>
          </a:prstGeom>
        </p:spPr>
      </p:pic>
      <p:pic>
        <p:nvPicPr>
          <p:cNvPr id="26" name="Picture 25" descr="A close up of a box&#10;&#10;Description automatically generated">
            <a:extLst>
              <a:ext uri="{FF2B5EF4-FFF2-40B4-BE49-F238E27FC236}">
                <a16:creationId xmlns:a16="http://schemas.microsoft.com/office/drawing/2014/main" id="{8AAFD181-AACA-E444-8BD5-A3D30C85DF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19502"/>
            <a:ext cx="393700" cy="546100"/>
          </a:xfrm>
          <a:prstGeom prst="rect">
            <a:avLst/>
          </a:prstGeom>
        </p:spPr>
      </p:pic>
      <p:pic>
        <p:nvPicPr>
          <p:cNvPr id="19" name="Picture 18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94D31AA2-B093-8D47-B2BA-5AD7E6C2530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1966"/>
            <a:ext cx="1084099" cy="17035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72D002-F602-681D-829C-D5616CD91DC1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80060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F76AFD-30BE-ED35-012E-49E0777F2C2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541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91B187-7D2F-ED60-4211-2C78A2D9882F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6467539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D5912505-8D99-5EE6-6D3E-403E5DF762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3707464"/>
            <a:ext cx="495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(Signed)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signed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76F2B-5B40-3D2D-54AF-51B3EA3DA133}"/>
              </a:ext>
            </a:extLst>
          </p:cNvPr>
          <p:cNvSpPr txBox="1"/>
          <p:nvPr/>
        </p:nvSpPr>
        <p:spPr>
          <a:xfrm>
            <a:off x="2514600" y="2362200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3DEB2-2A8C-E432-02A7-B6560F5FB7CB}"/>
              </a:ext>
            </a:extLst>
          </p:cNvPr>
          <p:cNvSpPr txBox="1"/>
          <p:nvPr/>
        </p:nvSpPr>
        <p:spPr>
          <a:xfrm>
            <a:off x="2514600" y="276231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86727-98B9-DD54-866B-66F7E77AF330}"/>
              </a:ext>
            </a:extLst>
          </p:cNvPr>
          <p:cNvSpPr txBox="1"/>
          <p:nvPr/>
        </p:nvSpPr>
        <p:spPr>
          <a:xfrm>
            <a:off x="2514600" y="312420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25563-0B7E-B6F1-4702-1BE37696F8D2}"/>
              </a:ext>
            </a:extLst>
          </p:cNvPr>
          <p:cNvSpPr txBox="1"/>
          <p:nvPr/>
        </p:nvSpPr>
        <p:spPr>
          <a:xfrm>
            <a:off x="2514600" y="348609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-1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8F34B7-1883-A775-4276-46FBBE6E4B29}"/>
              </a:ext>
            </a:extLst>
          </p:cNvPr>
          <p:cNvSpPr/>
          <p:nvPr/>
        </p:nvSpPr>
        <p:spPr>
          <a:xfrm>
            <a:off x="1943100" y="2409855"/>
            <a:ext cx="1752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8A23-CA12-3F48-9046-12004E12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Integer Trivia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14373C-16BC-215A-D621-680159B53D8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673225"/>
          <a:ext cx="403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8111603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50967101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434902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9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53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0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5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74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9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0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4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8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7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2544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2152C-360D-9789-C9EA-3F1E44B7E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343400" cy="4718304"/>
          </a:xfrm>
        </p:spPr>
        <p:txBody>
          <a:bodyPr/>
          <a:lstStyle/>
          <a:p>
            <a:r>
              <a:rPr lang="en-US" dirty="0"/>
              <a:t>For signed </a:t>
            </a:r>
            <a:r>
              <a:rPr lang="en-US" dirty="0" err="1"/>
              <a:t>ints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high-order (left-most) bit is 0 for pos values, 1 for neg</a:t>
            </a:r>
          </a:p>
          <a:p>
            <a:pPr lvl="1"/>
            <a:r>
              <a:rPr lang="en-US" dirty="0"/>
              <a:t>000…0 is 0</a:t>
            </a:r>
          </a:p>
          <a:p>
            <a:pPr lvl="1"/>
            <a:r>
              <a:rPr lang="en-US" dirty="0"/>
              <a:t>111…1 is -1</a:t>
            </a:r>
          </a:p>
          <a:p>
            <a:pPr lvl="1"/>
            <a:r>
              <a:rPr lang="en-US" dirty="0"/>
              <a:t>same representation as unsigned for numbers that can be represented with both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~x+1 == -1*x</a:t>
            </a:r>
          </a:p>
        </p:txBody>
      </p:sp>
    </p:spTree>
    <p:extLst>
      <p:ext uri="{BB962C8B-B14F-4D97-AF65-F5344CB8AC3E}">
        <p14:creationId xmlns:p14="http://schemas.microsoft.com/office/powerpoint/2010/main" val="28086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69BE-E6B7-644C-AFA3-DA44B7BD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 in C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8843F78B-2FD2-1B46-A49E-129A5FDF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07941"/>
              </p:ext>
            </p:extLst>
          </p:nvPr>
        </p:nvGraphicFramePr>
        <p:xfrm>
          <a:off x="457200" y="1905000"/>
          <a:ext cx="3822700" cy="233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C Data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Size (bytes)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char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663528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short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long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roup 4">
            <a:extLst>
              <a:ext uri="{FF2B5EF4-FFF2-40B4-BE49-F238E27FC236}">
                <a16:creationId xmlns:a16="http://schemas.microsoft.com/office/drawing/2014/main" id="{4C0D8559-F686-47BF-2B4F-FE49FB43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43661"/>
              </p:ext>
            </p:extLst>
          </p:nvPr>
        </p:nvGraphicFramePr>
        <p:xfrm>
          <a:off x="4572000" y="1905000"/>
          <a:ext cx="3822700" cy="233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C Data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Size (bytes)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char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663528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short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long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0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8E3-2CA2-2342-92D1-2A273F7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6E5580-D5E0-6246-ADC2-DB4EA4B6743D}"/>
              </a:ext>
            </a:extLst>
          </p:cNvPr>
          <p:cNvGraphicFramePr>
            <a:graphicFrameLocks noGrp="1"/>
          </p:cNvGraphicFramePr>
          <p:nvPr/>
        </p:nvGraphicFramePr>
        <p:xfrm>
          <a:off x="-76200" y="1605643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3618185367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3ABF77-13D2-E54A-A426-3CE544C31FC4}"/>
              </a:ext>
            </a:extLst>
          </p:cNvPr>
          <p:cNvGraphicFramePr>
            <a:graphicFrameLocks noGrp="1"/>
          </p:cNvGraphicFramePr>
          <p:nvPr/>
        </p:nvGraphicFramePr>
        <p:xfrm>
          <a:off x="1834243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CCB300-9BBA-BE4E-A6A1-3AA40B5BB4ED}"/>
              </a:ext>
            </a:extLst>
          </p:cNvPr>
          <p:cNvGraphicFramePr>
            <a:graphicFrameLocks noGrp="1"/>
          </p:cNvGraphicFramePr>
          <p:nvPr/>
        </p:nvGraphicFramePr>
        <p:xfrm>
          <a:off x="3782785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6EE6F9-80C6-AE4B-91D3-E7B32B012087}"/>
              </a:ext>
            </a:extLst>
          </p:cNvPr>
          <p:cNvGraphicFramePr>
            <a:graphicFrameLocks noGrp="1"/>
          </p:cNvGraphicFramePr>
          <p:nvPr/>
        </p:nvGraphicFramePr>
        <p:xfrm>
          <a:off x="5731327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70744-E056-3B46-A510-FCAA1A2C4639}"/>
              </a:ext>
            </a:extLst>
          </p:cNvPr>
          <p:cNvGraphicFramePr>
            <a:graphicFrameLocks noGrp="1"/>
          </p:cNvGraphicFramePr>
          <p:nvPr/>
        </p:nvGraphicFramePr>
        <p:xfrm>
          <a:off x="7679869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621AD-3E20-F845-A79D-BE9D31DB1842}"/>
              </a:ext>
            </a:extLst>
          </p:cNvPr>
          <p:cNvCxnSpPr/>
          <p:nvPr/>
        </p:nvCxnSpPr>
        <p:spPr>
          <a:xfrm>
            <a:off x="183424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67821-4636-5F48-A6B1-80D928EAE142}"/>
              </a:ext>
            </a:extLst>
          </p:cNvPr>
          <p:cNvCxnSpPr/>
          <p:nvPr/>
        </p:nvCxnSpPr>
        <p:spPr>
          <a:xfrm>
            <a:off x="3788229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F97E5-ABCA-6A4E-A9E0-835570E5BC70}"/>
              </a:ext>
            </a:extLst>
          </p:cNvPr>
          <p:cNvCxnSpPr/>
          <p:nvPr/>
        </p:nvCxnSpPr>
        <p:spPr>
          <a:xfrm>
            <a:off x="5731327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C5257-E8B2-5C4B-A5AF-1672C6AF1F61}"/>
              </a:ext>
            </a:extLst>
          </p:cNvPr>
          <p:cNvCxnSpPr/>
          <p:nvPr/>
        </p:nvCxnSpPr>
        <p:spPr>
          <a:xfrm>
            <a:off x="768531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10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DCEC-4199-A943-8627-17E29266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between Numeric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5EED-BA35-814E-B557-F3FE1494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Casting from shorter to longer types preserves the value</a:t>
            </a:r>
          </a:p>
          <a:p>
            <a:endParaRPr lang="en-US" dirty="0"/>
          </a:p>
          <a:p>
            <a:r>
              <a:rPr lang="en-US" dirty="0"/>
              <a:t>Casting from longer to shorter types drops the high-order bits</a:t>
            </a:r>
          </a:p>
          <a:p>
            <a:endParaRPr lang="en-US" dirty="0"/>
          </a:p>
          <a:p>
            <a:r>
              <a:rPr lang="en-US" dirty="0"/>
              <a:t>Casting between signed/unsigned types preserves the bits (it just changes the interpretation)</a:t>
            </a:r>
          </a:p>
          <a:p>
            <a:endParaRPr lang="en-US" dirty="0"/>
          </a:p>
          <a:p>
            <a:r>
              <a:rPr lang="en-US" dirty="0"/>
              <a:t>Implicit casting occurs in assignments and parameter lists. In mixed expressions, signed values are implicitly cast to unsigned</a:t>
            </a:r>
          </a:p>
          <a:p>
            <a:pPr lvl="2"/>
            <a:r>
              <a:rPr lang="en-US" dirty="0"/>
              <a:t>Source of many errors!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D20C-9548-CE40-8715-72040DF3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3: Casting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BDA0-D02B-CB41-9142-073FA791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/>
              <a:t>Assume you have a machine with 6-bit integers/3-bit shorts</a:t>
            </a:r>
          </a:p>
          <a:p>
            <a:r>
              <a:rPr lang="en-US" dirty="0"/>
              <a:t>Assume variables: </a:t>
            </a:r>
            <a:r>
              <a:rPr lang="en-US" dirty="0">
                <a:latin typeface="Courier" pitchFamily="2" charset="0"/>
              </a:rPr>
              <a:t>int x = -17; short </a:t>
            </a:r>
            <a:r>
              <a:rPr lang="en-US" dirty="0" err="1">
                <a:latin typeface="Courier" pitchFamily="2" charset="0"/>
              </a:rPr>
              <a:t>sy</a:t>
            </a:r>
            <a:r>
              <a:rPr lang="en-US" dirty="0">
                <a:latin typeface="Courier" pitchFamily="2" charset="0"/>
              </a:rPr>
              <a:t> = -3;</a:t>
            </a:r>
          </a:p>
          <a:p>
            <a:r>
              <a:rPr lang="en-US" dirty="0"/>
              <a:t>Complete the following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E468AA-5B88-B441-8D11-515D85B294C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429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338400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454981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41981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2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0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(unsigned int)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56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(int) </a:t>
                      </a:r>
                      <a:r>
                        <a:rPr lang="en-US" dirty="0" err="1"/>
                        <a:t>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1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(short)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61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20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BC79-ACD0-3C47-925F-6E7CF6D3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Unsigned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8C0D0-EBAB-8E4A-B686-4E6F17B5D5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Rarely</a:t>
            </a:r>
          </a:p>
          <a:p>
            <a:r>
              <a:rPr lang="en-US" dirty="0"/>
              <a:t>When doing multi-precision arithmetic, or when you need an extra bit of range … but be careful!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E2F14-0027-BE48-B526-D8DD6E3CD83B}"/>
              </a:ext>
            </a:extLst>
          </p:cNvPr>
          <p:cNvSpPr txBox="1"/>
          <p:nvPr/>
        </p:nvSpPr>
        <p:spPr>
          <a:xfrm>
            <a:off x="1515714" y="3115270"/>
            <a:ext cx="611257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(unsigned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cnt-2;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--){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a[i+1];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76665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A360-2213-2945-A9CC-8FC00DAA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17038A-1071-6344-AB44-401C0AE1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864"/>
            <a:ext cx="8229600" cy="4468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00101100 00110101 00110000 11100001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317F5-B912-C841-BC4D-C99B927F1F7D}"/>
              </a:ext>
            </a:extLst>
          </p:cNvPr>
          <p:cNvGrpSpPr/>
          <p:nvPr/>
        </p:nvGrpSpPr>
        <p:grpSpPr>
          <a:xfrm>
            <a:off x="506185" y="2021375"/>
            <a:ext cx="6509664" cy="386443"/>
            <a:chOff x="506185" y="1638300"/>
            <a:chExt cx="6509664" cy="38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F37E1D-E855-F242-89B7-744829688F04}"/>
                </a:ext>
              </a:extLst>
            </p:cNvPr>
            <p:cNvSpPr/>
            <p:nvPr/>
          </p:nvSpPr>
          <p:spPr>
            <a:xfrm>
              <a:off x="506185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6C9A4-B0E5-374B-8158-EA23BD6B5672}"/>
                </a:ext>
              </a:extLst>
            </p:cNvPr>
            <p:cNvSpPr/>
            <p:nvPr/>
          </p:nvSpPr>
          <p:spPr>
            <a:xfrm>
              <a:off x="2133601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AF8F38-3E0B-7E4F-AD2E-29923853E894}"/>
                </a:ext>
              </a:extLst>
            </p:cNvPr>
            <p:cNvSpPr/>
            <p:nvPr/>
          </p:nvSpPr>
          <p:spPr>
            <a:xfrm>
              <a:off x="3761017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33CE6F-A856-6B4F-8761-375C9DEE774E}"/>
                </a:ext>
              </a:extLst>
            </p:cNvPr>
            <p:cNvSpPr/>
            <p:nvPr/>
          </p:nvSpPr>
          <p:spPr>
            <a:xfrm>
              <a:off x="5388433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E08FA02F-302E-1A4B-B423-2B6A9357158E}"/>
              </a:ext>
            </a:extLst>
          </p:cNvPr>
          <p:cNvSpPr/>
          <p:nvPr/>
        </p:nvSpPr>
        <p:spPr>
          <a:xfrm rot="16200000">
            <a:off x="813382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AA2A5ED-650E-D048-8C0A-5ECD5CFB9B0E}"/>
              </a:ext>
            </a:extLst>
          </p:cNvPr>
          <p:cNvSpPr/>
          <p:nvPr/>
        </p:nvSpPr>
        <p:spPr>
          <a:xfrm rot="16200000">
            <a:off x="1619736" y="2123369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3B3ED74-0006-3D47-A541-2F8A013F730C}"/>
              </a:ext>
            </a:extLst>
          </p:cNvPr>
          <p:cNvSpPr/>
          <p:nvPr/>
        </p:nvSpPr>
        <p:spPr>
          <a:xfrm rot="16200000">
            <a:off x="2463701" y="2115004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1E173D8-B16A-4647-9D37-7EFA42CEE6DB}"/>
              </a:ext>
            </a:extLst>
          </p:cNvPr>
          <p:cNvSpPr/>
          <p:nvPr/>
        </p:nvSpPr>
        <p:spPr>
          <a:xfrm rot="16200000">
            <a:off x="3251780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59A638E-FF28-6141-9562-C32A0C1CE0ED}"/>
              </a:ext>
            </a:extLst>
          </p:cNvPr>
          <p:cNvSpPr/>
          <p:nvPr/>
        </p:nvSpPr>
        <p:spPr>
          <a:xfrm rot="16200000">
            <a:off x="4089981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46C566C-F1B3-124A-86AA-6FA8EC6859ED}"/>
              </a:ext>
            </a:extLst>
          </p:cNvPr>
          <p:cNvSpPr/>
          <p:nvPr/>
        </p:nvSpPr>
        <p:spPr>
          <a:xfrm rot="16200000">
            <a:off x="4878060" y="2106710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1792E4F-0E4E-6A42-A93D-21BF996123C6}"/>
              </a:ext>
            </a:extLst>
          </p:cNvPr>
          <p:cNvSpPr/>
          <p:nvPr/>
        </p:nvSpPr>
        <p:spPr>
          <a:xfrm rot="16200000">
            <a:off x="5726417" y="2115005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37E11F6-93C3-054C-86FC-4BD745E3621D}"/>
              </a:ext>
            </a:extLst>
          </p:cNvPr>
          <p:cNvSpPr/>
          <p:nvPr/>
        </p:nvSpPr>
        <p:spPr>
          <a:xfrm rot="16200000">
            <a:off x="6514496" y="2110858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9B3B3E7-29FC-6B41-AB95-363B41832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48976"/>
              </p:ext>
            </p:extLst>
          </p:nvPr>
        </p:nvGraphicFramePr>
        <p:xfrm>
          <a:off x="7564738" y="2021375"/>
          <a:ext cx="106284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4CC8BC-CA8B-454A-89A2-92CE1FFB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0045"/>
              </p:ext>
            </p:extLst>
          </p:nvPr>
        </p:nvGraphicFramePr>
        <p:xfrm>
          <a:off x="8155205" y="2295695"/>
          <a:ext cx="472374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870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1023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903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773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18FBD5E-264F-7B44-B2B8-1AE9E4D2F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96962"/>
              </p:ext>
            </p:extLst>
          </p:nvPr>
        </p:nvGraphicFramePr>
        <p:xfrm>
          <a:off x="8161128" y="5038895"/>
          <a:ext cx="472374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C41AB7E-CB43-B143-B8AE-752F0345708F}"/>
              </a:ext>
            </a:extLst>
          </p:cNvPr>
          <p:cNvSpPr txBox="1"/>
          <p:nvPr/>
        </p:nvSpPr>
        <p:spPr>
          <a:xfrm>
            <a:off x="718032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D4433-8DED-114E-A463-23A9AFF56F35}"/>
              </a:ext>
            </a:extLst>
          </p:cNvPr>
          <p:cNvSpPr txBox="1"/>
          <p:nvPr/>
        </p:nvSpPr>
        <p:spPr>
          <a:xfrm>
            <a:off x="1525074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3CF64-990F-DD43-898A-F561CEB5D70C}"/>
              </a:ext>
            </a:extLst>
          </p:cNvPr>
          <p:cNvSpPr txBox="1"/>
          <p:nvPr/>
        </p:nvSpPr>
        <p:spPr>
          <a:xfrm>
            <a:off x="23719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39DF48-99EF-D24D-939D-D6C440B374A0}"/>
              </a:ext>
            </a:extLst>
          </p:cNvPr>
          <p:cNvSpPr txBox="1"/>
          <p:nvPr/>
        </p:nvSpPr>
        <p:spPr>
          <a:xfrm>
            <a:off x="3178993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D9BBE-2ECF-344E-A5A1-ADA31086B847}"/>
              </a:ext>
            </a:extLst>
          </p:cNvPr>
          <p:cNvSpPr txBox="1"/>
          <p:nvPr/>
        </p:nvSpPr>
        <p:spPr>
          <a:xfrm>
            <a:off x="4004809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2E2228-238A-BC40-A074-85E7A40756E5}"/>
              </a:ext>
            </a:extLst>
          </p:cNvPr>
          <p:cNvSpPr txBox="1"/>
          <p:nvPr/>
        </p:nvSpPr>
        <p:spPr>
          <a:xfrm>
            <a:off x="48118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8EC386-B487-CD4F-A240-1DD702A02360}"/>
              </a:ext>
            </a:extLst>
          </p:cNvPr>
          <p:cNvSpPr txBox="1"/>
          <p:nvPr/>
        </p:nvSpPr>
        <p:spPr>
          <a:xfrm>
            <a:off x="5658728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139A6-5325-3A45-8362-32AAD8CDAEBE}"/>
              </a:ext>
            </a:extLst>
          </p:cNvPr>
          <p:cNvSpPr txBox="1"/>
          <p:nvPr/>
        </p:nvSpPr>
        <p:spPr>
          <a:xfrm>
            <a:off x="6465770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BB97D8-4A95-8C45-98FE-9D8EEA9ED9F7}"/>
              </a:ext>
            </a:extLst>
          </p:cNvPr>
          <p:cNvSpPr txBox="1"/>
          <p:nvPr/>
        </p:nvSpPr>
        <p:spPr>
          <a:xfrm>
            <a:off x="2740963" y="357693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0x2c3530e1</a:t>
            </a:r>
          </a:p>
        </p:txBody>
      </p:sp>
    </p:spTree>
    <p:extLst>
      <p:ext uri="{BB962C8B-B14F-4D97-AF65-F5344CB8AC3E}">
        <p14:creationId xmlns:p14="http://schemas.microsoft.com/office/powerpoint/2010/main" val="3848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183-60B8-F54A-B48F-12E45B73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</a:t>
            </a:r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3DB-352F-484B-8A9B-62BBCC8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Consider the following </a:t>
            </a:r>
            <a:r>
              <a:rPr lang="en-US" dirty="0" err="1"/>
              <a:t>hexidecimal</a:t>
            </a:r>
            <a:r>
              <a:rPr lang="en-US" dirty="0"/>
              <a:t> values. What is the representation of each value in binary?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0x2f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9A0E4-BCE4-2F46-8E17-970E87D90148}"/>
              </a:ext>
            </a:extLst>
          </p:cNvPr>
          <p:cNvSpPr txBox="1"/>
          <p:nvPr/>
        </p:nvSpPr>
        <p:spPr>
          <a:xfrm>
            <a:off x="2514600" y="2362200"/>
            <a:ext cx="259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00001010</a:t>
            </a: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	(10)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0CF89-BE6C-E84B-D7B4-ABD5C592C9DD}"/>
              </a:ext>
            </a:extLst>
          </p:cNvPr>
          <p:cNvSpPr txBox="1"/>
          <p:nvPr/>
        </p:nvSpPr>
        <p:spPr>
          <a:xfrm>
            <a:off x="2514600" y="2762310"/>
            <a:ext cx="259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00010001</a:t>
            </a: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	(17)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E4D42-0575-29CC-C314-4CF7699484E0}"/>
              </a:ext>
            </a:extLst>
          </p:cNvPr>
          <p:cNvSpPr txBox="1"/>
          <p:nvPr/>
        </p:nvSpPr>
        <p:spPr>
          <a:xfrm>
            <a:off x="2514600" y="3124200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00101111</a:t>
            </a: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	(47)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D6529-6B8D-A4C8-467E-3FD6B3BBFC56}"/>
              </a:ext>
            </a:extLst>
          </p:cNvPr>
          <p:cNvSpPr/>
          <p:nvPr/>
        </p:nvSpPr>
        <p:spPr>
          <a:xfrm>
            <a:off x="2286000" y="2362200"/>
            <a:ext cx="2667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Review: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byte</a:t>
            </a:r>
            <a:r>
              <a:rPr lang="en-US" sz="2000" dirty="0"/>
              <a:t> is a unit of eight bits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 index into the array is an </a:t>
            </a:r>
            <a:r>
              <a:rPr lang="en-US" sz="2000" b="1" dirty="0">
                <a:solidFill>
                  <a:schemeClr val="accent1"/>
                </a:solidFill>
              </a:rPr>
              <a:t>address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chemeClr val="accent1"/>
                </a:solidFill>
              </a:rPr>
              <a:t>pointer</a:t>
            </a:r>
          </a:p>
          <a:p>
            <a:pPr lvl="1"/>
            <a:r>
              <a:rPr lang="en-US" sz="2000" dirty="0"/>
              <a:t>Often expressed in hexadecimal</a:t>
            </a:r>
          </a:p>
          <a:p>
            <a:pPr lvl="1"/>
            <a:endParaRPr lang="en-US" sz="2000" i="1" dirty="0"/>
          </a:p>
          <a:p>
            <a:r>
              <a:rPr lang="en-US" sz="2000" dirty="0"/>
              <a:t>We speak of the </a:t>
            </a:r>
            <a:r>
              <a:rPr lang="en-US" sz="2000" i="1" dirty="0"/>
              <a:t>value</a:t>
            </a:r>
            <a:r>
              <a:rPr lang="en-US" sz="2000" dirty="0"/>
              <a:t> in memory at an address</a:t>
            </a:r>
          </a:p>
          <a:p>
            <a:pPr lvl="1"/>
            <a:r>
              <a:rPr lang="en-US" sz="2000" dirty="0"/>
              <a:t>The value may be a single byte …</a:t>
            </a:r>
          </a:p>
          <a:p>
            <a:pPr lvl="1"/>
            <a:r>
              <a:rPr lang="en-US" sz="2000" dirty="0"/>
              <a:t>… or a multi-byte quantity starting at that address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F68B3A-D0CA-7B41-8E39-5D8FF8245EA5}"/>
              </a:ext>
            </a:extLst>
          </p:cNvPr>
          <p:cNvGrpSpPr/>
          <p:nvPr/>
        </p:nvGrpSpPr>
        <p:grpSpPr>
          <a:xfrm>
            <a:off x="6458706" y="2863397"/>
            <a:ext cx="312647" cy="4056158"/>
            <a:chOff x="6458706" y="2863397"/>
            <a:chExt cx="312647" cy="40561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552C8-2004-9945-8A4B-6F17E473BC89}"/>
                </a:ext>
              </a:extLst>
            </p:cNvPr>
            <p:cNvSpPr txBox="1"/>
            <p:nvPr/>
          </p:nvSpPr>
          <p:spPr>
            <a:xfrm>
              <a:off x="6463255" y="6581001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DFBB1-5DAB-EC4A-AA05-8A1243260257}"/>
                </a:ext>
              </a:extLst>
            </p:cNvPr>
            <p:cNvSpPr txBox="1"/>
            <p:nvPr/>
          </p:nvSpPr>
          <p:spPr>
            <a:xfrm>
              <a:off x="6458706" y="534251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42169-7BC0-E642-B704-1ADA08DF8E07}"/>
                </a:ext>
              </a:extLst>
            </p:cNvPr>
            <p:cNvSpPr txBox="1"/>
            <p:nvPr/>
          </p:nvSpPr>
          <p:spPr>
            <a:xfrm>
              <a:off x="6458706" y="412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C8ADA-C560-9047-9815-8C605566F5F9}"/>
                </a:ext>
              </a:extLst>
            </p:cNvPr>
            <p:cNvSpPr txBox="1"/>
            <p:nvPr/>
          </p:nvSpPr>
          <p:spPr>
            <a:xfrm>
              <a:off x="6458706" y="286339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C122BC-4C53-D64C-A167-D1B80AFC5A08}"/>
              </a:ext>
            </a:extLst>
          </p:cNvPr>
          <p:cNvGrpSpPr/>
          <p:nvPr/>
        </p:nvGrpSpPr>
        <p:grpSpPr>
          <a:xfrm>
            <a:off x="6718561" y="1754511"/>
            <a:ext cx="946840" cy="4999754"/>
            <a:chOff x="5943600" y="1401046"/>
            <a:chExt cx="685800" cy="49997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2F3AC-1B8D-6A43-BB51-B1A225CB68AF}"/>
                </a:ext>
              </a:extLst>
            </p:cNvPr>
            <p:cNvSpPr/>
            <p:nvPr/>
          </p:nvSpPr>
          <p:spPr>
            <a:xfrm>
              <a:off x="5943600" y="515992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01101100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FA4729-7B0D-8349-BCFF-6B838763F26B}"/>
                </a:ext>
              </a:extLst>
            </p:cNvPr>
            <p:cNvSpPr/>
            <p:nvPr/>
          </p:nvSpPr>
          <p:spPr>
            <a:xfrm>
              <a:off x="5943600" y="3916680"/>
              <a:ext cx="685800" cy="1243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01010011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DB9088-8FA1-674C-A73B-C73CE872F137}"/>
                </a:ext>
              </a:extLst>
            </p:cNvPr>
            <p:cNvSpPr/>
            <p:nvPr/>
          </p:nvSpPr>
          <p:spPr>
            <a:xfrm>
              <a:off x="5943600" y="267580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11010001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C0E398B-CA1D-7249-9C74-7A174FD8EE14}"/>
                </a:ext>
              </a:extLst>
            </p:cNvPr>
            <p:cNvSpPr/>
            <p:nvPr/>
          </p:nvSpPr>
          <p:spPr>
            <a:xfrm>
              <a:off x="5943600" y="1401046"/>
              <a:ext cx="685800" cy="1274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00110111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CD7C0-4D13-3847-B007-E2B4A338E034}"/>
              </a:ext>
            </a:extLst>
          </p:cNvPr>
          <p:cNvGrpSpPr/>
          <p:nvPr/>
        </p:nvGrpSpPr>
        <p:grpSpPr>
          <a:xfrm>
            <a:off x="3124200" y="1467597"/>
            <a:ext cx="736099" cy="413534"/>
            <a:chOff x="3124200" y="1467597"/>
            <a:chExt cx="736099" cy="4135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6B41563-98ED-A445-A0C1-8AAEE57A7773}"/>
                </a:ext>
              </a:extLst>
            </p:cNvPr>
            <p:cNvSpPr/>
            <p:nvPr/>
          </p:nvSpPr>
          <p:spPr>
            <a:xfrm>
              <a:off x="3124200" y="14675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bytes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7A3D6E9-EB5C-304B-8C8E-519CE9A624C1}"/>
                </a:ext>
              </a:extLst>
            </p:cNvPr>
            <p:cNvCxnSpPr/>
            <p:nvPr/>
          </p:nvCxnSpPr>
          <p:spPr>
            <a:xfrm>
              <a:off x="3225549" y="1881131"/>
              <a:ext cx="533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82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177A-1AAF-7B47-A481-F969028F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47 vs 74</a:t>
            </a:r>
          </a:p>
        </p:txBody>
      </p:sp>
      <p:pic>
        <p:nvPicPr>
          <p:cNvPr id="6" name="Picture 5" descr="Two eggs with a crack in the middle&#10;&#10;Description automatically generated">
            <a:extLst>
              <a:ext uri="{FF2B5EF4-FFF2-40B4-BE49-F238E27FC236}">
                <a16:creationId xmlns:a16="http://schemas.microsoft.com/office/drawing/2014/main" id="{D5C335DC-8C4D-D316-483D-8D07CF86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7991" r="8824"/>
          <a:stretch/>
        </p:blipFill>
        <p:spPr>
          <a:xfrm>
            <a:off x="1295400" y="3568542"/>
            <a:ext cx="6553200" cy="30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4708F-857F-EB4A-9ECA-4CD2CFEB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4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Big Endian: </a:t>
            </a:r>
            <a:r>
              <a:rPr lang="en-US" dirty="0"/>
              <a:t>low-order bits go on the right (47)</a:t>
            </a:r>
          </a:p>
          <a:p>
            <a:pPr lvl="1"/>
            <a:r>
              <a:rPr lang="en-US" dirty="0"/>
              <a:t>I tend to think in big endian numbers, so examples in class will generally use this representation</a:t>
            </a:r>
          </a:p>
          <a:p>
            <a:pPr lvl="1"/>
            <a:r>
              <a:rPr lang="en-US" dirty="0"/>
              <a:t>Networks generally use big endian (aka network byte order)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Little Endian: </a:t>
            </a:r>
            <a:r>
              <a:rPr lang="en-US" dirty="0"/>
              <a:t>low-order bits go on the left (74)</a:t>
            </a:r>
          </a:p>
          <a:p>
            <a:pPr lvl="1"/>
            <a:r>
              <a:rPr lang="en-US" dirty="0"/>
              <a:t>Most modern machines use this representation</a:t>
            </a:r>
          </a:p>
          <a:p>
            <a:pPr lvl="1"/>
            <a:endParaRPr lang="en-US" dirty="0"/>
          </a:p>
          <a:p>
            <a:r>
              <a:rPr lang="en-US" dirty="0"/>
              <a:t>I will try to always be clear about whether I'm using a big endian or little endian representation</a:t>
            </a:r>
          </a:p>
          <a:p>
            <a:r>
              <a:rPr lang="en-US" dirty="0"/>
              <a:t>When in doubt, ask!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9DF0-4A6E-354C-9FF2-D3791602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Logic Unit (ALU)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4F47-09A7-D646-9108-0A8334DE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that performs bitwise operations and arithmetic on integer binary types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DF64B43E-75D4-8E40-A117-947DFC76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3048000"/>
            <a:ext cx="40178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Bitwise vs Logical Operations (in C)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Bitwise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operations applied bit-wise in parallel</a:t>
            </a:r>
          </a:p>
          <a:p>
            <a:pPr>
              <a:spcBef>
                <a:spcPts val="3000"/>
              </a:spcBef>
            </a:pPr>
            <a:r>
              <a:rPr lang="en-US" dirty="0"/>
              <a:t>Logical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r>
              <a:rPr lang="en-US" dirty="0"/>
              <a:t>View 0 as “False”</a:t>
            </a:r>
          </a:p>
          <a:p>
            <a:pPr marL="563880" lvl="1"/>
            <a:r>
              <a:rPr lang="en-US" dirty="0"/>
              <a:t>View anything nonzero as “True”</a:t>
            </a:r>
          </a:p>
          <a:p>
            <a:pPr marL="563880" lvl="1"/>
            <a:r>
              <a:rPr lang="en-US" dirty="0"/>
              <a:t>Always return 0 or 1</a:t>
            </a:r>
          </a:p>
          <a:p>
            <a:pPr marL="563880" lvl="1"/>
            <a:r>
              <a:rPr lang="en-US" dirty="0">
                <a:solidFill>
                  <a:srgbClr val="FF0000"/>
                </a:solidFill>
              </a:rPr>
              <a:t>Early termination</a:t>
            </a:r>
          </a:p>
          <a:p>
            <a:pPr marL="563880"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Shift operators    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&lt;&lt;, &gt;&gt; 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dirty="0"/>
              <a:t>Left shift fills with zeros</a:t>
            </a:r>
          </a:p>
          <a:p>
            <a:pPr marL="552450" lvl="1"/>
            <a:r>
              <a:rPr lang="en-US" dirty="0"/>
              <a:t>For unsigned integers, right shift is logical (fills with zeros)</a:t>
            </a:r>
          </a:p>
          <a:p>
            <a:pPr marL="552450" lvl="1"/>
            <a:r>
              <a:rPr lang="en-US" dirty="0"/>
              <a:t>For signed integers, right shift is arithmetic (fills with high-order bit)</a:t>
            </a:r>
          </a:p>
          <a:p>
            <a:pPr marL="28956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01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4: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86840"/>
            <a:ext cx="8229600" cy="5166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binary representation of each of the following expressions? Assume signed char data type (one byte).</a:t>
            </a:r>
          </a:p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~(-30) 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-30 &amp; 22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-30 &amp;&amp; 22 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22 &lt;&lt; 1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22 &gt;&gt; 1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-30 &gt;&gt; 1</a:t>
            </a:r>
          </a:p>
          <a:p>
            <a:pPr marL="552450" lvl="1" eaLnBrk="1" hangingPunct="1"/>
            <a:endParaRPr lang="en-US" sz="1800" dirty="0">
              <a:latin typeface="Monaco" charset="0"/>
              <a:sym typeface="Monac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12441-4748-ED25-0E95-33B443CBCFA7}"/>
              </a:ext>
            </a:extLst>
          </p:cNvPr>
          <p:cNvSpPr txBox="1"/>
          <p:nvPr/>
        </p:nvSpPr>
        <p:spPr>
          <a:xfrm>
            <a:off x="3048000" y="249549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~(11100010) = 00011101 = 29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F4E60-58B9-67A4-858A-1BAD57398217}"/>
              </a:ext>
            </a:extLst>
          </p:cNvPr>
          <p:cNvSpPr txBox="1"/>
          <p:nvPr/>
        </p:nvSpPr>
        <p:spPr>
          <a:xfrm>
            <a:off x="3048000" y="3769965"/>
            <a:ext cx="556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11100010 &amp;&amp; 00010110 = 00000001 =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405F1-1219-07AD-AAEF-5E2BFEC4EB1B}"/>
              </a:ext>
            </a:extLst>
          </p:cNvPr>
          <p:cNvSpPr txBox="1"/>
          <p:nvPr/>
        </p:nvSpPr>
        <p:spPr>
          <a:xfrm>
            <a:off x="3048000" y="4458535"/>
            <a:ext cx="579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00010110 &lt;&lt; 1 = 00101100 = 44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87D0A-B0AF-05F3-FD48-ECA9670A7644}"/>
              </a:ext>
            </a:extLst>
          </p:cNvPr>
          <p:cNvSpPr txBox="1"/>
          <p:nvPr/>
        </p:nvSpPr>
        <p:spPr>
          <a:xfrm>
            <a:off x="3048000" y="5850152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11100010 &gt;&gt; 1 = 11110001 = -15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649A4-F319-F627-1865-1C932995E463}"/>
              </a:ext>
            </a:extLst>
          </p:cNvPr>
          <p:cNvSpPr txBox="1"/>
          <p:nvPr/>
        </p:nvSpPr>
        <p:spPr>
          <a:xfrm>
            <a:off x="3048000" y="3118731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11100010 &amp; 00010110 = 00000010 = 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95D42-D62F-6F90-11B8-50301312DFEC}"/>
              </a:ext>
            </a:extLst>
          </p:cNvPr>
          <p:cNvSpPr txBox="1"/>
          <p:nvPr/>
        </p:nvSpPr>
        <p:spPr>
          <a:xfrm>
            <a:off x="3048000" y="5147105"/>
            <a:ext cx="579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00010110 &gt;&gt; 1 = 00001011 = 11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8BB31-A89F-A9FF-5C56-1EEE92777793}"/>
              </a:ext>
            </a:extLst>
          </p:cNvPr>
          <p:cNvSpPr/>
          <p:nvPr/>
        </p:nvSpPr>
        <p:spPr>
          <a:xfrm>
            <a:off x="2705100" y="2366554"/>
            <a:ext cx="5715000" cy="412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4FF-B851-BC4C-93D1-BEFFA324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with Shifts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901FF-8EFE-CD43-BAF4-BB1B0E36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is slow</a:t>
            </a:r>
          </a:p>
          <a:p>
            <a:r>
              <a:rPr lang="en-US" dirty="0"/>
              <a:t>Bit shifting is kind of like multiplication/division, and is often faster</a:t>
            </a:r>
          </a:p>
          <a:p>
            <a:pPr lvl="1"/>
            <a:r>
              <a:rPr lang="en-US" dirty="0"/>
              <a:t>x * 8 = x &lt;&lt; 3</a:t>
            </a:r>
          </a:p>
          <a:p>
            <a:pPr lvl="1"/>
            <a:r>
              <a:rPr lang="en-US" dirty="0"/>
              <a:t>x * 10 = x &lt;&lt; 3 + x &lt;&lt; 1</a:t>
            </a:r>
          </a:p>
          <a:p>
            <a:pPr lvl="1"/>
            <a:endParaRPr lang="en-US" dirty="0"/>
          </a:p>
          <a:p>
            <a:r>
              <a:rPr lang="en-US" dirty="0"/>
              <a:t>Most compilers will automatically replace multiplications with shifts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256914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Arithmetic Operations (in C)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Basic Math Operators      </a:t>
            </a:r>
            <a:r>
              <a:rPr lang="en-US" dirty="0">
                <a:latin typeface="Monaco" charset="0"/>
                <a:sym typeface="Monaco" charset="0"/>
              </a:rPr>
              <a:t>+</a:t>
            </a:r>
            <a:r>
              <a:rPr lang="en-US" dirty="0"/>
              <a:t>,  </a:t>
            </a:r>
            <a:r>
              <a:rPr lang="en-US" dirty="0">
                <a:latin typeface="Monaco" charset="0"/>
                <a:sym typeface="Monaco" charset="0"/>
              </a:rPr>
              <a:t>-</a:t>
            </a:r>
            <a:r>
              <a:rPr lang="en-US" dirty="0"/>
              <a:t>,  </a:t>
            </a:r>
            <a:r>
              <a:rPr lang="en-US" dirty="0">
                <a:latin typeface="Monaco" charset="0"/>
                <a:sym typeface="Monaco" charset="0"/>
              </a:rPr>
              <a:t>*</a:t>
            </a:r>
            <a:r>
              <a:rPr lang="en-US" dirty="0"/>
              <a:t>,  </a:t>
            </a:r>
            <a:r>
              <a:rPr lang="en-US" dirty="0">
                <a:latin typeface="Monaco" charset="0"/>
                <a:sym typeface="Monaco" charset="0"/>
              </a:rPr>
              <a:t>/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division is integer division (rounds towards zero)</a:t>
            </a:r>
          </a:p>
          <a:p>
            <a:pPr>
              <a:spcBef>
                <a:spcPts val="3000"/>
              </a:spcBef>
            </a:pPr>
            <a:r>
              <a:rPr lang="en-US" dirty="0"/>
              <a:t>Modulus Operator      %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Increment/Decrement operators     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++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, -- 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dirty="0"/>
              <a:t>x++ is the same as x = x+1 or x += 1</a:t>
            </a:r>
          </a:p>
          <a:p>
            <a:pPr marL="552450" lvl="1"/>
            <a:r>
              <a:rPr lang="en-US" dirty="0"/>
              <a:t>x-- is the same as x = x-1 or x -= 1</a:t>
            </a:r>
          </a:p>
          <a:p>
            <a:pPr marL="28956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83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+ -3 assuming all </a:t>
            </a:r>
            <a:r>
              <a:rPr lang="en-US" dirty="0" err="1"/>
              <a:t>ints</a:t>
            </a:r>
            <a:r>
              <a:rPr lang="en-US" dirty="0"/>
              <a:t> are stored as four-bit 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3124200" y="2820769"/>
            <a:ext cx="229428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+ 1 1 0 1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4833064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4462088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055843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3653584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3924C-015E-8E42-8F37-42383C1A502A}"/>
              </a:ext>
            </a:extLst>
          </p:cNvPr>
          <p:cNvSpPr txBox="1"/>
          <p:nvPr/>
        </p:nvSpPr>
        <p:spPr>
          <a:xfrm>
            <a:off x="3721123" y="23360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3536682" y="4012405"/>
            <a:ext cx="316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5632341" y="4129627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2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992B4-D748-F340-9B21-F9BEF1B9F832}"/>
              </a:ext>
            </a:extLst>
          </p:cNvPr>
          <p:cNvSpPr txBox="1"/>
          <p:nvPr/>
        </p:nvSpPr>
        <p:spPr>
          <a:xfrm>
            <a:off x="4478831" y="232730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283E5-50A7-96E4-CA4D-84FB3C01A0F0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158393-7434-1651-6FE9-223417D399FD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</p:spTree>
    <p:extLst>
      <p:ext uri="{BB962C8B-B14F-4D97-AF65-F5344CB8AC3E}">
        <p14:creationId xmlns:p14="http://schemas.microsoft.com/office/powerpoint/2010/main" val="15672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4" grpId="0"/>
      <p:bldP spid="18" grpId="0"/>
      <p:bldP spid="19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Addition/Subtraction with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+ 6 assuming all </a:t>
            </a:r>
            <a:r>
              <a:rPr lang="en-US" dirty="0" err="1"/>
              <a:t>ints</a:t>
            </a:r>
            <a:r>
              <a:rPr lang="en-US" dirty="0"/>
              <a:t> are stored as four-bit 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852F87-F562-7C43-B623-19BBBBBF54B8}"/>
              </a:ext>
            </a:extLst>
          </p:cNvPr>
          <p:cNvSpPr txBox="1"/>
          <p:nvPr/>
        </p:nvSpPr>
        <p:spPr>
          <a:xfrm>
            <a:off x="3106567" y="2820769"/>
            <a:ext cx="231191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AEA876-6723-6342-91B0-C8BB384E2A2E}"/>
              </a:ext>
            </a:extLst>
          </p:cNvPr>
          <p:cNvSpPr txBox="1"/>
          <p:nvPr/>
        </p:nvSpPr>
        <p:spPr>
          <a:xfrm>
            <a:off x="4850698" y="40124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9BA4A-7449-4643-B391-C885DE0571D8}"/>
              </a:ext>
            </a:extLst>
          </p:cNvPr>
          <p:cNvSpPr txBox="1"/>
          <p:nvPr/>
        </p:nvSpPr>
        <p:spPr>
          <a:xfrm>
            <a:off x="4462088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AD4658-4719-534C-BF8A-84C9BD57321C}"/>
              </a:ext>
            </a:extLst>
          </p:cNvPr>
          <p:cNvSpPr txBox="1"/>
          <p:nvPr/>
        </p:nvSpPr>
        <p:spPr>
          <a:xfrm>
            <a:off x="4055843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6912D1-90E0-0C4A-8485-6C4AF9778A67}"/>
              </a:ext>
            </a:extLst>
          </p:cNvPr>
          <p:cNvSpPr txBox="1"/>
          <p:nvPr/>
        </p:nvSpPr>
        <p:spPr>
          <a:xfrm>
            <a:off x="3671218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1698C6-5810-EC44-8E7E-99D9306C7CCF}"/>
              </a:ext>
            </a:extLst>
          </p:cNvPr>
          <p:cNvSpPr txBox="1"/>
          <p:nvPr/>
        </p:nvSpPr>
        <p:spPr>
          <a:xfrm>
            <a:off x="3721123" y="23360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ADE42E-D624-7E45-98D4-B1B36617D022}"/>
              </a:ext>
            </a:extLst>
          </p:cNvPr>
          <p:cNvSpPr txBox="1"/>
          <p:nvPr/>
        </p:nvSpPr>
        <p:spPr>
          <a:xfrm>
            <a:off x="3536682" y="4012405"/>
            <a:ext cx="316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27B0E-2396-1641-A3F2-21D153E58D60}"/>
              </a:ext>
            </a:extLst>
          </p:cNvPr>
          <p:cNvSpPr txBox="1"/>
          <p:nvPr/>
        </p:nvSpPr>
        <p:spPr>
          <a:xfrm>
            <a:off x="5632341" y="4129627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-5 (Base-10)</a:t>
            </a:r>
          </a:p>
        </p:txBody>
      </p:sp>
    </p:spTree>
    <p:extLst>
      <p:ext uri="{BB962C8B-B14F-4D97-AF65-F5344CB8AC3E}">
        <p14:creationId xmlns:p14="http://schemas.microsoft.com/office/powerpoint/2010/main" val="3263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positive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overflow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normal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negative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overflow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overflow has occurred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		 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6019" t="-3552" b="-53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609600" y="2265674"/>
            <a:ext cx="8421559" cy="435684"/>
            <a:chOff x="609600" y="2265674"/>
            <a:chExt cx="8421559" cy="43568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/>
            <p:nvPr/>
          </p:nvCxnSpPr>
          <p:spPr>
            <a:xfrm>
              <a:off x="609600" y="2644208"/>
              <a:ext cx="792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81534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5817185" y="2274876"/>
                  <a:ext cx="11523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185" y="2274876"/>
                  <a:ext cx="11523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7389940" y="2265674"/>
                  <a:ext cx="1641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2⋅(2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940" y="2265674"/>
                  <a:ext cx="164121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2869309" y="2682954"/>
            <a:ext cx="4598291" cy="582522"/>
            <a:chOff x="4460978" y="2682954"/>
            <a:chExt cx="2672437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27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]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45905" y="2896144"/>
              <a:ext cx="192995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807137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1451301" y="3221542"/>
            <a:ext cx="6862015" cy="512258"/>
            <a:chOff x="1528676" y="3221542"/>
            <a:chExt cx="6784640" cy="5122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1528676" y="3221542"/>
              <a:ext cx="678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                                                                                                      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3429000" y="3364468"/>
                  <a:ext cx="271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3364468"/>
                  <a:ext cx="27123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52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75" y="3429000"/>
              <a:ext cx="65104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4C94381-5B2C-4749-BE99-130DC2EBA1B8}"/>
              </a:ext>
            </a:extLst>
          </p:cNvPr>
          <p:cNvSpPr/>
          <p:nvPr/>
        </p:nvSpPr>
        <p:spPr>
          <a:xfrm>
            <a:off x="2901137" y="258705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A768D3-0846-2A46-B5CA-E9902361FE38}"/>
                  </a:ext>
                </a:extLst>
              </p:cNvPr>
              <p:cNvSpPr txBox="1"/>
              <p:nvPr/>
            </p:nvSpPr>
            <p:spPr>
              <a:xfrm>
                <a:off x="2590800" y="2257273"/>
                <a:ext cx="921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A768D3-0846-2A46-B5CA-E9902361F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57273"/>
                <a:ext cx="9214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BEE8520-66FA-194C-91D5-E0DF822C905C}"/>
              </a:ext>
            </a:extLst>
          </p:cNvPr>
          <p:cNvSpPr/>
          <p:nvPr/>
        </p:nvSpPr>
        <p:spPr>
          <a:xfrm>
            <a:off x="1451301" y="25908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EF66F8-0E80-BB41-A0CB-31C3C2C58F0F}"/>
                  </a:ext>
                </a:extLst>
              </p:cNvPr>
              <p:cNvSpPr txBox="1"/>
              <p:nvPr/>
            </p:nvSpPr>
            <p:spPr>
              <a:xfrm>
                <a:off x="990600" y="2265674"/>
                <a:ext cx="1218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−2⋅2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EF66F8-0E80-BB41-A0CB-31C3C2C5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65674"/>
                <a:ext cx="1218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109B-CD9B-5444-B436-BE68840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Bits Require Interpretation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EA16-5069-F14F-9B1A-96736FE2B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10001100 00001100 10101100 00000000</a:t>
            </a:r>
          </a:p>
          <a:p>
            <a:pPr marL="0" indent="0">
              <a:buNone/>
            </a:pPr>
            <a:r>
              <a:rPr lang="en-US" dirty="0"/>
              <a:t>might be interpreted 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integer 3,485,745</a:t>
            </a:r>
          </a:p>
          <a:p>
            <a:pPr lvl="1"/>
            <a:r>
              <a:rPr lang="en-US" dirty="0"/>
              <a:t>A floating point number close to 4.884569 x 10</a:t>
            </a:r>
            <a:r>
              <a:rPr lang="en-US" baseline="30000" dirty="0"/>
              <a:t>-39</a:t>
            </a:r>
          </a:p>
          <a:p>
            <a:pPr lvl="1"/>
            <a:r>
              <a:rPr lang="en-US" dirty="0"/>
              <a:t>The string “105”</a:t>
            </a:r>
          </a:p>
          <a:p>
            <a:pPr lvl="1"/>
            <a:r>
              <a:rPr lang="en-US" dirty="0"/>
              <a:t>A portion of an image or video</a:t>
            </a:r>
          </a:p>
          <a:p>
            <a:pPr lvl="1"/>
            <a:r>
              <a:rPr lang="en-US" dirty="0"/>
              <a:t>An address in memory</a:t>
            </a:r>
          </a:p>
        </p:txBody>
      </p:sp>
    </p:spTree>
    <p:extLst>
      <p:ext uri="{BB962C8B-B14F-4D97-AF65-F5344CB8AC3E}">
        <p14:creationId xmlns:p14="http://schemas.microsoft.com/office/powerpoint/2010/main" val="2448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EE32-9065-0B4C-BFC8-99A3F142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Binary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EA13-24B3-A442-B890-F15C3E9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5-bit signed values, compute their sum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72533-1318-3E46-A540-A6F34047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9729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BEAD3C-C43D-B836-E8B6-E8FF037303CE}"/>
              </a:ext>
            </a:extLst>
          </p:cNvPr>
          <p:cNvSpPr txBox="1"/>
          <p:nvPr/>
        </p:nvSpPr>
        <p:spPr>
          <a:xfrm>
            <a:off x="4800600" y="334414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00101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2F631-64DE-0539-DF2E-78A0E34EA97E}"/>
              </a:ext>
            </a:extLst>
          </p:cNvPr>
          <p:cNvSpPr txBox="1"/>
          <p:nvPr/>
        </p:nvSpPr>
        <p:spPr>
          <a:xfrm>
            <a:off x="4800600" y="3716496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0000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73615-F037-0F00-ACE8-D43BB1454D11}"/>
              </a:ext>
            </a:extLst>
          </p:cNvPr>
          <p:cNvSpPr txBox="1"/>
          <p:nvPr/>
        </p:nvSpPr>
        <p:spPr>
          <a:xfrm>
            <a:off x="4811485" y="408582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00101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70025-5BFB-45EC-3921-4BCDFC83BC66}"/>
              </a:ext>
            </a:extLst>
          </p:cNvPr>
          <p:cNvSpPr txBox="1"/>
          <p:nvPr/>
        </p:nvSpPr>
        <p:spPr>
          <a:xfrm>
            <a:off x="6074229" y="3354449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no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91169-6825-D965-C1A3-15F853CD5756}"/>
              </a:ext>
            </a:extLst>
          </p:cNvPr>
          <p:cNvSpPr txBox="1"/>
          <p:nvPr/>
        </p:nvSpPr>
        <p:spPr>
          <a:xfrm>
            <a:off x="6074229" y="371348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D7AC0-F622-1751-4FC7-255EB7391E76}"/>
              </a:ext>
            </a:extLst>
          </p:cNvPr>
          <p:cNvSpPr txBox="1"/>
          <p:nvPr/>
        </p:nvSpPr>
        <p:spPr>
          <a:xfrm>
            <a:off x="6063344" y="403860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841127-C3D3-B80A-1C75-B1467512A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26392"/>
              </p:ext>
            </p:extLst>
          </p:nvPr>
        </p:nvGraphicFramePr>
        <p:xfrm>
          <a:off x="4572000" y="29718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29141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4227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5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3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0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0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8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388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_           </a:t>
            </a:r>
            <a:endParaRPr lang="en-US" u="s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3 x 2 assuming all </a:t>
            </a:r>
            <a:r>
              <a:rPr lang="en-US" dirty="0" err="1"/>
              <a:t>ints</a:t>
            </a:r>
            <a:r>
              <a:rPr lang="en-US" dirty="0"/>
              <a:t> are stored as four-bit 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4138327" y="2209800"/>
            <a:ext cx="213879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0 0 1 1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443257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6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4358003" y="3401436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0 0 0 0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3863101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0 0 1 1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4358002" y="4320147"/>
            <a:ext cx="1883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0 1 1 0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117AA-5D89-F2B6-E71A-BD57F5F187B0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6390D-6B86-600E-CC6E-AA37EC7A9026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</p:spTree>
    <p:extLst>
      <p:ext uri="{BB962C8B-B14F-4D97-AF65-F5344CB8AC3E}">
        <p14:creationId xmlns:p14="http://schemas.microsoft.com/office/powerpoint/2010/main" val="39323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18" grpId="0"/>
      <p:bldP spid="19" grpId="0"/>
      <p:bldP spid="20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x 2 assuming all </a:t>
            </a:r>
            <a:r>
              <a:rPr lang="en-US" dirty="0" err="1"/>
              <a:t>ints</a:t>
            </a:r>
            <a:r>
              <a:rPr lang="en-US" dirty="0"/>
              <a:t> are stored as four-bit 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4138327" y="2209800"/>
            <a:ext cx="213879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443257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-6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4358003" y="3401436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0 0 0 0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3863101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388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_           </a:t>
            </a:r>
            <a:endParaRPr lang="en-US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4358002" y="4320147"/>
            <a:ext cx="1883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1 0 1 0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772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579969-F2E3-724D-891F-14C2FE5998D6}"/>
                  </a:ext>
                </a:extLst>
              </p:cNvPr>
              <p:cNvSpPr txBox="1"/>
              <p:nvPr/>
            </p:nvSpPr>
            <p:spPr>
              <a:xfrm>
                <a:off x="3228358" y="3390798"/>
                <a:ext cx="2651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Possible values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579969-F2E3-724D-891F-14C2FE59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58" y="3390798"/>
                <a:ext cx="2651431" cy="369332"/>
              </a:xfrm>
              <a:prstGeom prst="rect">
                <a:avLst/>
              </a:prstGeom>
              <a:blipFill>
                <a:blip r:embed="rId3"/>
                <a:stretch>
                  <a:fillRect l="-191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B5A37B9-2C9E-434F-A476-F9593A780C8B}"/>
              </a:ext>
            </a:extLst>
          </p:cNvPr>
          <p:cNvGrpSpPr/>
          <p:nvPr/>
        </p:nvGrpSpPr>
        <p:grpSpPr>
          <a:xfrm>
            <a:off x="609600" y="2257273"/>
            <a:ext cx="8382128" cy="444085"/>
            <a:chOff x="609600" y="2257273"/>
            <a:chExt cx="8382128" cy="44408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64DC5B-00F7-0E4E-A066-1203E7FA5799}"/>
                </a:ext>
              </a:extLst>
            </p:cNvPr>
            <p:cNvCxnSpPr/>
            <p:nvPr/>
          </p:nvCxnSpPr>
          <p:spPr>
            <a:xfrm>
              <a:off x="609600" y="2644208"/>
              <a:ext cx="792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BEFE02-D6E1-0542-885A-77577AEC19D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42869F0-FDFD-384A-96B8-21101B9937E4}"/>
                </a:ext>
              </a:extLst>
            </p:cNvPr>
            <p:cNvSpPr/>
            <p:nvPr/>
          </p:nvSpPr>
          <p:spPr>
            <a:xfrm>
              <a:off x="532661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8B973C2-9E14-744B-BD45-5E0D655F5910}"/>
                </a:ext>
              </a:extLst>
            </p:cNvPr>
            <p:cNvSpPr/>
            <p:nvPr/>
          </p:nvSpPr>
          <p:spPr>
            <a:xfrm>
              <a:off x="81534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0CE316-E165-274B-9808-75C5599118C3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2D7F49-0C42-8D4A-970A-EBBB00905830}"/>
                    </a:ext>
                  </a:extLst>
                </p:cNvPr>
                <p:cNvSpPr txBox="1"/>
                <p:nvPr/>
              </p:nvSpPr>
              <p:spPr>
                <a:xfrm>
                  <a:off x="4807615" y="2257273"/>
                  <a:ext cx="11523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2D7F49-0C42-8D4A-970A-EBBB00905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615" y="2257273"/>
                  <a:ext cx="115230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C7679C4-1B7E-EA42-AA90-5E4C130B9417}"/>
                    </a:ext>
                  </a:extLst>
                </p:cNvPr>
                <p:cNvSpPr txBox="1"/>
                <p:nvPr/>
              </p:nvSpPr>
              <p:spPr>
                <a:xfrm>
                  <a:off x="7850646" y="2274876"/>
                  <a:ext cx="1141082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C7679C4-1B7E-EA42-AA90-5E4C130B9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646" y="2274876"/>
                  <a:ext cx="1141082" cy="380810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533BF3-1DD4-6648-AAB2-6DA11D20DE0B}"/>
              </a:ext>
            </a:extLst>
          </p:cNvPr>
          <p:cNvGrpSpPr/>
          <p:nvPr/>
        </p:nvGrpSpPr>
        <p:grpSpPr>
          <a:xfrm>
            <a:off x="3464924" y="2682954"/>
            <a:ext cx="4002678" cy="582522"/>
            <a:chOff x="4807137" y="2682954"/>
            <a:chExt cx="2326278" cy="5825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C33B3A-3AAE-F844-8B70-DD6FE762CD8C}"/>
                </a:ext>
              </a:extLst>
            </p:cNvPr>
            <p:cNvSpPr txBox="1"/>
            <p:nvPr/>
          </p:nvSpPr>
          <p:spPr>
            <a:xfrm>
              <a:off x="4873566" y="2682954"/>
              <a:ext cx="1192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                         ]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42DAE7-A764-5347-8B61-D5012DB56043}"/>
                </a:ext>
              </a:extLst>
            </p:cNvPr>
            <p:cNvCxnSpPr>
              <a:cxnSpLocks/>
            </p:cNvCxnSpPr>
            <p:nvPr/>
          </p:nvCxnSpPr>
          <p:spPr>
            <a:xfrm>
              <a:off x="4919117" y="2896144"/>
              <a:ext cx="9708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947B64-E521-8F40-A909-459854A89010}"/>
                </a:ext>
              </a:extLst>
            </p:cNvPr>
            <p:cNvSpPr txBox="1"/>
            <p:nvPr/>
          </p:nvSpPr>
          <p:spPr>
            <a:xfrm>
              <a:off x="4807137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BD0346-8945-A347-A904-CBC1B663E1CD}"/>
              </a:ext>
            </a:extLst>
          </p:cNvPr>
          <p:cNvGrpSpPr/>
          <p:nvPr/>
        </p:nvGrpSpPr>
        <p:grpSpPr>
          <a:xfrm>
            <a:off x="1451301" y="3221542"/>
            <a:ext cx="6862015" cy="369332"/>
            <a:chOff x="1528676" y="3221542"/>
            <a:chExt cx="6784640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9F5D11-563F-8141-9D88-599A8555A23D}"/>
                </a:ext>
              </a:extLst>
            </p:cNvPr>
            <p:cNvSpPr txBox="1"/>
            <p:nvPr/>
          </p:nvSpPr>
          <p:spPr>
            <a:xfrm>
              <a:off x="1528676" y="3221542"/>
              <a:ext cx="678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                                                                                                      )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9B819A8-46DF-FB49-B416-6DCBF507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75" y="3429000"/>
              <a:ext cx="65104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E62CD639-2C75-4C43-AC42-4F6C142D03E1}"/>
              </a:ext>
            </a:extLst>
          </p:cNvPr>
          <p:cNvSpPr/>
          <p:nvPr/>
        </p:nvSpPr>
        <p:spPr>
          <a:xfrm>
            <a:off x="3656066" y="258705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BD4075-4A8F-DF40-8D76-F17DD71E824D}"/>
                  </a:ext>
                </a:extLst>
              </p:cNvPr>
              <p:cNvSpPr txBox="1"/>
              <p:nvPr/>
            </p:nvSpPr>
            <p:spPr>
              <a:xfrm>
                <a:off x="3345729" y="2257273"/>
                <a:ext cx="921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BD4075-4A8F-DF40-8D76-F17DD71E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729" y="2257273"/>
                <a:ext cx="9214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DA767D38-7980-064D-9365-823F44E0F1D1}"/>
              </a:ext>
            </a:extLst>
          </p:cNvPr>
          <p:cNvSpPr/>
          <p:nvPr/>
        </p:nvSpPr>
        <p:spPr>
          <a:xfrm>
            <a:off x="1451301" y="25908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9A1FCA-A33E-304B-93EC-E09074604935}"/>
                  </a:ext>
                </a:extLst>
              </p:cNvPr>
              <p:cNvSpPr txBox="1"/>
              <p:nvPr/>
            </p:nvSpPr>
            <p:spPr>
              <a:xfrm>
                <a:off x="990600" y="2265674"/>
                <a:ext cx="1160318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9A1FCA-A33E-304B-93EC-E0907460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65674"/>
                <a:ext cx="1160318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01A-8710-7946-B5C8-A26A64A9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Binary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A3-289C-504E-9D1E-F445E1A1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3-bit signed values, compute their product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262A6-E21F-1649-8910-540EE37F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30712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A9A795-3352-563A-70CD-B06085079867}"/>
              </a:ext>
            </a:extLst>
          </p:cNvPr>
          <p:cNvSpPr txBox="1"/>
          <p:nvPr/>
        </p:nvSpPr>
        <p:spPr>
          <a:xfrm>
            <a:off x="4800600" y="334414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100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84BE3-29DD-C064-F7A5-AABF61E5BCD3}"/>
              </a:ext>
            </a:extLst>
          </p:cNvPr>
          <p:cNvSpPr txBox="1"/>
          <p:nvPr/>
        </p:nvSpPr>
        <p:spPr>
          <a:xfrm>
            <a:off x="4800600" y="3716496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11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F4D8B-0421-7B6E-1BDF-FBD5335D4F91}"/>
              </a:ext>
            </a:extLst>
          </p:cNvPr>
          <p:cNvSpPr txBox="1"/>
          <p:nvPr/>
        </p:nvSpPr>
        <p:spPr>
          <a:xfrm>
            <a:off x="4811485" y="408582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110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31E33-850D-38C4-8501-C3EDC06C66BA}"/>
              </a:ext>
            </a:extLst>
          </p:cNvPr>
          <p:cNvSpPr txBox="1"/>
          <p:nvPr/>
        </p:nvSpPr>
        <p:spPr>
          <a:xfrm>
            <a:off x="6074229" y="3354449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36721-14EF-399E-FE43-D2C6B7052490}"/>
              </a:ext>
            </a:extLst>
          </p:cNvPr>
          <p:cNvSpPr txBox="1"/>
          <p:nvPr/>
        </p:nvSpPr>
        <p:spPr>
          <a:xfrm>
            <a:off x="6074229" y="371348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159B9-12CC-6875-30C8-B5C880FF293F}"/>
              </a:ext>
            </a:extLst>
          </p:cNvPr>
          <p:cNvSpPr txBox="1"/>
          <p:nvPr/>
        </p:nvSpPr>
        <p:spPr>
          <a:xfrm>
            <a:off x="6063344" y="403860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no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477BBE-68CA-3628-D629-571DDA418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61866"/>
              </p:ext>
            </p:extLst>
          </p:nvPr>
        </p:nvGraphicFramePr>
        <p:xfrm>
          <a:off x="4572000" y="29718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29141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4227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5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3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0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0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6007-FDFA-2245-AD2C-DD483E9E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Integers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0863F-4E2A-7E4F-BCB7-0E82BBB9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Arabic Numerals: 47</a:t>
            </a:r>
          </a:p>
          <a:p>
            <a:r>
              <a:rPr lang="en-US" dirty="0"/>
              <a:t>Roman Numerals: XLVII</a:t>
            </a:r>
          </a:p>
          <a:p>
            <a:r>
              <a:rPr lang="en-US" dirty="0"/>
              <a:t>Brahmi Numerals: </a:t>
            </a:r>
          </a:p>
          <a:p>
            <a:r>
              <a:rPr lang="en-US" dirty="0"/>
              <a:t>Tally Marks: IIII IIII IIII IIII IIII IIII IIII IIII IIII II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524B66-0F63-9D48-B1AC-4532FD5F73C0}"/>
              </a:ext>
            </a:extLst>
          </p:cNvPr>
          <p:cNvGrpSpPr/>
          <p:nvPr/>
        </p:nvGrpSpPr>
        <p:grpSpPr>
          <a:xfrm>
            <a:off x="2405974" y="3048000"/>
            <a:ext cx="3766226" cy="189689"/>
            <a:chOff x="685800" y="2623226"/>
            <a:chExt cx="3766226" cy="1896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5B2B66-C9E1-8C49-94C4-A9EE47DA7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409" y="2626468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915196-AC8B-3041-BC97-7F33ECCDB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617CA5-18B8-1545-978C-A1C9C242B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4804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406C8F-BA2A-AC44-BADA-6A56DE213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9314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2CC046-6450-A34C-87D5-D875D4533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9093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DDF3F7-251A-544A-A677-DF2883A8D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18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AF6A6E-A29C-9642-B89B-95D8B499B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4713" y="2631332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2A6D5C-2A4E-9C4A-AF14-9BA1817A0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656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42C9B2-F8DF-9D4F-9E1F-7066F74D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435" y="2634575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A67548E-0529-1B47-A590-6B838201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13" y="2537713"/>
            <a:ext cx="395591" cy="385449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D48CBDF-73A8-D94E-B5DD-C67E1B8C8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83" y="2537713"/>
            <a:ext cx="395592" cy="3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4166-97CF-2C40-8570-6554CFF2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Base-10 Integers</a:t>
            </a:r>
          </a:p>
        </p:txBody>
      </p:sp>
      <p:pic>
        <p:nvPicPr>
          <p:cNvPr id="8" name="Content Placeholder 7" descr="A picture containing brick, tiled, table, building&#10;&#10;Description automatically generated">
            <a:extLst>
              <a:ext uri="{FF2B5EF4-FFF2-40B4-BE49-F238E27FC236}">
                <a16:creationId xmlns:a16="http://schemas.microsoft.com/office/drawing/2014/main" id="{A5C5B1A7-1C52-0142-BEE4-D7F03C17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5490" l="2857" r="95429">
                        <a14:foregroundMark x1="31857" y1="11340" x2="49143" y2="3479"/>
                        <a14:foregroundMark x1="84429" y1="21134" x2="96714" y2="40851"/>
                        <a14:foregroundMark x1="96714" y1="40851" x2="95571" y2="64046"/>
                        <a14:foregroundMark x1="95571" y1="64046" x2="73286" y2="76289"/>
                        <a14:foregroundMark x1="73286" y1="76289" x2="60857" y2="51546"/>
                        <a14:foregroundMark x1="60857" y1="51546" x2="85286" y2="39304"/>
                        <a14:foregroundMark x1="85286" y1="39304" x2="85571" y2="32732"/>
                        <a14:foregroundMark x1="51000" y1="95490" x2="66000" y2="88918"/>
                        <a14:foregroundMark x1="2857" y1="72938" x2="8143" y2="2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9" y="2149233"/>
            <a:ext cx="1902346" cy="2108886"/>
          </a:xfrm>
        </p:spPr>
      </p:pic>
      <p:pic>
        <p:nvPicPr>
          <p:cNvPr id="6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AB83D08-8028-2B4D-86AF-CA7279E8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8" y="3203676"/>
            <a:ext cx="247632" cy="221011"/>
          </a:xfrm>
          <a:prstGeom prst="rect">
            <a:avLst/>
          </a:prstGeom>
        </p:spPr>
      </p:pic>
      <p:pic>
        <p:nvPicPr>
          <p:cNvPr id="10" name="Picture 9" descr="A picture containing indoor, sitting, table, looking&#10;&#10;Description automatically generated">
            <a:extLst>
              <a:ext uri="{FF2B5EF4-FFF2-40B4-BE49-F238E27FC236}">
                <a16:creationId xmlns:a16="http://schemas.microsoft.com/office/drawing/2014/main" id="{FF468BCD-5D0C-7044-9068-E433145F0F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5495" l="10000" r="90000">
                        <a14:foregroundMark x1="27778" y1="8784" x2="27778" y2="21171"/>
                        <a14:foregroundMark x1="42222" y1="4955" x2="70000" y2="9685"/>
                        <a14:foregroundMark x1="25556" y1="91216" x2="66667" y2="90315"/>
                        <a14:foregroundMark x1="40000" y1="95495" x2="40000" y2="9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4076"/>
            <a:ext cx="247135" cy="1219200"/>
          </a:xfrm>
          <a:prstGeom prst="rect">
            <a:avLst/>
          </a:prstGeom>
        </p:spPr>
      </p:pic>
      <p:pic>
        <p:nvPicPr>
          <p:cNvPr id="12" name="Picture 11" descr="A close up of a tiled wall&#10;&#10;Description automatically generated">
            <a:extLst>
              <a:ext uri="{FF2B5EF4-FFF2-40B4-BE49-F238E27FC236}">
                <a16:creationId xmlns:a16="http://schemas.microsoft.com/office/drawing/2014/main" id="{B29BC0B1-B80B-2B44-8375-CD00B2801F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9" b="97588" l="9662" r="89614">
                        <a14:foregroundMark x1="11353" y1="4180" x2="89372" y2="34405"/>
                        <a14:foregroundMark x1="66667" y1="88746" x2="89372" y2="84244"/>
                        <a14:foregroundMark x1="89372" y1="93891" x2="89372" y2="83280"/>
                        <a14:backgroundMark x1="83816" y1="97910" x2="83816" y2="97910"/>
                        <a14:backgroundMark x1="82609" y1="97267" x2="84541" y2="9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9687"/>
            <a:ext cx="1136821" cy="170797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755459-B042-AA44-BFB5-E84E96E1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5401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9B3F7E-C80B-5C4D-A740-C16A5A677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045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99FFB7-2702-BA4D-B1A1-7E92BBE7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45174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AC1B60-91B4-6448-857E-F44624C3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42055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9D1D-DAD3-5E42-8A77-1451E596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Base-2 Integers (aka Binary Numbers)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A9D02D0-F72A-2D4E-BED6-74F38935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071294"/>
            <a:ext cx="247632" cy="2210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1B8456-0BAB-6346-8332-06DB1307E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2670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0D1D84-05C6-814F-9777-E02BB428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3081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8BE963-F1EB-3A46-9985-39AE47D7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03268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904DFE-0BF1-164A-A8C9-47B83A529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71830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22671394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55460321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52044586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62506355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14" name="Picture 513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4990835F-D0F9-6549-93DE-86112750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3900"/>
            <a:ext cx="1244600" cy="1955800"/>
          </a:xfrm>
          <a:prstGeom prst="rect">
            <a:avLst/>
          </a:prstGeom>
        </p:spPr>
      </p:pic>
      <p:pic>
        <p:nvPicPr>
          <p:cNvPr id="516" name="Picture 515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4ADD8B64-E29F-C94A-901D-C297ABC2E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828800" y="2543847"/>
            <a:ext cx="1153582" cy="1282700"/>
          </a:xfrm>
          <a:prstGeom prst="rect">
            <a:avLst/>
          </a:prstGeom>
        </p:spPr>
      </p:pic>
      <p:pic>
        <p:nvPicPr>
          <p:cNvPr id="518" name="Picture 517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E431F9D3-A7EB-A343-82F8-85C2738F7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971800" y="2625826"/>
            <a:ext cx="823840" cy="1155700"/>
          </a:xfrm>
          <a:prstGeom prst="rect">
            <a:avLst/>
          </a:prstGeom>
        </p:spPr>
      </p:pic>
      <p:pic>
        <p:nvPicPr>
          <p:cNvPr id="520" name="Picture 519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A8DE58DB-130B-8745-8774-D4952C52B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2648656"/>
            <a:ext cx="685800" cy="1028700"/>
          </a:xfrm>
          <a:prstGeom prst="rect">
            <a:avLst/>
          </a:prstGeom>
        </p:spPr>
      </p:pic>
      <p:pic>
        <p:nvPicPr>
          <p:cNvPr id="522" name="Picture 521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339FAA2C-381A-134A-8262-7E61034FA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2851600"/>
            <a:ext cx="622300" cy="660400"/>
          </a:xfrm>
          <a:prstGeom prst="rect">
            <a:avLst/>
          </a:prstGeom>
        </p:spPr>
      </p:pic>
      <p:pic>
        <p:nvPicPr>
          <p:cNvPr id="524" name="Picture 523" descr="A close up of a box&#10;&#10;Description automatically generated">
            <a:extLst>
              <a:ext uri="{FF2B5EF4-FFF2-40B4-BE49-F238E27FC236}">
                <a16:creationId xmlns:a16="http://schemas.microsoft.com/office/drawing/2014/main" id="{09EDD33F-1367-6342-A290-3A73272DC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2870650"/>
            <a:ext cx="495300" cy="622300"/>
          </a:xfrm>
          <a:prstGeom prst="rect">
            <a:avLst/>
          </a:prstGeom>
        </p:spPr>
      </p:pic>
      <p:pic>
        <p:nvPicPr>
          <p:cNvPr id="526" name="Picture 525" descr="A close up of a box&#10;&#10;Description automatically generated">
            <a:extLst>
              <a:ext uri="{FF2B5EF4-FFF2-40B4-BE49-F238E27FC236}">
                <a16:creationId xmlns:a16="http://schemas.microsoft.com/office/drawing/2014/main" id="{D0B8082A-2D52-534C-BBDF-B2B4F8D4B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08750"/>
            <a:ext cx="393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AD955-3C36-5C90-F66F-F51141BC147A}"/>
              </a:ext>
            </a:extLst>
          </p:cNvPr>
          <p:cNvSpPr txBox="1"/>
          <p:nvPr/>
        </p:nvSpPr>
        <p:spPr>
          <a:xfrm>
            <a:off x="2514600" y="2362200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71DD1-4737-40D7-0BE4-0BFEE352C55A}"/>
              </a:ext>
            </a:extLst>
          </p:cNvPr>
          <p:cNvSpPr txBox="1"/>
          <p:nvPr/>
        </p:nvSpPr>
        <p:spPr>
          <a:xfrm>
            <a:off x="2514600" y="276231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EB83A-CB04-5962-B602-9B0C8ABCCD1D}"/>
              </a:ext>
            </a:extLst>
          </p:cNvPr>
          <p:cNvSpPr txBox="1"/>
          <p:nvPr/>
        </p:nvSpPr>
        <p:spPr>
          <a:xfrm>
            <a:off x="2514600" y="312420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EA675-77D6-F312-E90A-A2B3F71DE4C1}"/>
              </a:ext>
            </a:extLst>
          </p:cNvPr>
          <p:cNvSpPr txBox="1"/>
          <p:nvPr/>
        </p:nvSpPr>
        <p:spPr>
          <a:xfrm>
            <a:off x="2514600" y="348609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6D552-0B17-7B66-52CE-60697AA2E98A}"/>
              </a:ext>
            </a:extLst>
          </p:cNvPr>
          <p:cNvSpPr/>
          <p:nvPr/>
        </p:nvSpPr>
        <p:spPr>
          <a:xfrm>
            <a:off x="2133600" y="2438400"/>
            <a:ext cx="1752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Option 1: sign-magnitude</a:t>
                </a:r>
              </a:p>
              <a:p>
                <a:pPr lvl="1"/>
                <a:r>
                  <a:rPr lang="en-US" dirty="0"/>
                  <a:t>One bit for sign; interpret rest as magnitude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𝑆𝑖𝑔𝑛𝑒𝑑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37760"/>
              </a:xfrm>
              <a:blipFill>
                <a:blip r:embed="rId3"/>
                <a:stretch>
                  <a:fillRect l="-7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E5E5CDC-A23F-7648-A3D0-6593BFB5F9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908108"/>
            <a:ext cx="247632" cy="22101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AC8156-F933-4343-834D-D4072DA22A79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769262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74EF224-C890-A84B-AC00-D36BEBA910F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80060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61FBA4-BB5B-A84A-B717-83F63C39520A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541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B57ABB66-DC4C-5C4C-AAD1-60DB2D604B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752600" y="3380661"/>
            <a:ext cx="1153582" cy="1282700"/>
          </a:xfrm>
          <a:prstGeom prst="rect">
            <a:avLst/>
          </a:prstGeom>
        </p:spPr>
      </p:pic>
      <p:pic>
        <p:nvPicPr>
          <p:cNvPr id="23" name="Picture 22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086187A2-9998-B841-B1B3-0B03AE508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3485470"/>
            <a:ext cx="685800" cy="1028700"/>
          </a:xfrm>
          <a:prstGeom prst="rect">
            <a:avLst/>
          </a:prstGeom>
        </p:spPr>
      </p:pic>
      <p:pic>
        <p:nvPicPr>
          <p:cNvPr id="24" name="Picture 23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FE095A0E-1B4A-0742-A9B9-A08FE763D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3688414"/>
            <a:ext cx="622300" cy="660400"/>
          </a:xfrm>
          <a:prstGeom prst="rect">
            <a:avLst/>
          </a:prstGeom>
        </p:spPr>
      </p:pic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E333B514-20D1-4B4B-8193-2310B292B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3707464"/>
            <a:ext cx="495300" cy="622300"/>
          </a:xfrm>
          <a:prstGeom prst="rect">
            <a:avLst/>
          </a:prstGeom>
        </p:spPr>
      </p:pic>
      <p:pic>
        <p:nvPicPr>
          <p:cNvPr id="26" name="Picture 25" descr="A close up of a box&#10;&#10;Description automatically generated">
            <a:extLst>
              <a:ext uri="{FF2B5EF4-FFF2-40B4-BE49-F238E27FC236}">
                <a16:creationId xmlns:a16="http://schemas.microsoft.com/office/drawing/2014/main" id="{8AAFD181-AACA-E444-8BD5-A3D30C85DF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45564"/>
            <a:ext cx="393700" cy="5461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D91753-B049-DF40-B97B-39D814579D0E}"/>
              </a:ext>
            </a:extLst>
          </p:cNvPr>
          <p:cNvSpPr txBox="1"/>
          <p:nvPr/>
        </p:nvSpPr>
        <p:spPr>
          <a:xfrm>
            <a:off x="1082854" y="3425105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-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A43CC6-F69A-4F44-6FF0-2FD4228CD389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6467539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733E054A-3196-F363-1F8E-F03D244861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3062360" y="3429000"/>
            <a:ext cx="82384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3776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dirty="0"/>
                  <a:t>Option 2: excess-K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Choose a positive K in the middle of the unsigned range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𝑆𝑖𝑔𝑛𝑒𝑑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37760"/>
              </a:xfrm>
              <a:blipFill>
                <a:blip r:embed="rId3"/>
                <a:stretch>
                  <a:fillRect l="-7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E5E5CDC-A23F-7648-A3D0-6593BFB5F9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68" y="3908108"/>
            <a:ext cx="247632" cy="22101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AC8156-F933-4343-834D-D4072DA22A79}"/>
              </a:ext>
            </a:extLst>
          </p:cNvPr>
          <p:cNvGraphicFramePr>
            <a:graphicFrameLocks noGrp="1"/>
          </p:cNvGraphicFramePr>
          <p:nvPr/>
        </p:nvGraphicFramePr>
        <p:xfrm>
          <a:off x="0" y="2769262"/>
          <a:ext cx="90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78852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-128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B57ABB66-DC4C-5C4C-AAD1-60DB2D604B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066800" y="3380661"/>
            <a:ext cx="1153582" cy="1282700"/>
          </a:xfrm>
          <a:prstGeom prst="rect">
            <a:avLst/>
          </a:prstGeom>
        </p:spPr>
      </p:pic>
      <p:pic>
        <p:nvPicPr>
          <p:cNvPr id="22" name="Picture 21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DB0DD222-4B7C-1F48-9D52-D636D618D9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209800" y="3462640"/>
            <a:ext cx="823840" cy="1155700"/>
          </a:xfrm>
          <a:prstGeom prst="rect">
            <a:avLst/>
          </a:prstGeom>
        </p:spPr>
      </p:pic>
      <p:pic>
        <p:nvPicPr>
          <p:cNvPr id="24" name="Picture 23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FE095A0E-1B4A-0742-A9B9-A08FE763D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47" y="3688414"/>
            <a:ext cx="622300" cy="660400"/>
          </a:xfrm>
          <a:prstGeom prst="rect">
            <a:avLst/>
          </a:prstGeom>
        </p:spPr>
      </p:pic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E333B514-20D1-4B4B-8193-2310B292B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32" y="3707464"/>
            <a:ext cx="495300" cy="622300"/>
          </a:xfrm>
          <a:prstGeom prst="rect">
            <a:avLst/>
          </a:prstGeom>
        </p:spPr>
      </p:pic>
      <p:pic>
        <p:nvPicPr>
          <p:cNvPr id="26" name="Picture 25" descr="A close up of a box&#10;&#10;Description automatically generated">
            <a:extLst>
              <a:ext uri="{FF2B5EF4-FFF2-40B4-BE49-F238E27FC236}">
                <a16:creationId xmlns:a16="http://schemas.microsoft.com/office/drawing/2014/main" id="{8AAFD181-AACA-E444-8BD5-A3D30C85DF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45564"/>
            <a:ext cx="393700" cy="546100"/>
          </a:xfrm>
          <a:prstGeom prst="rect">
            <a:avLst/>
          </a:prstGeom>
        </p:spPr>
      </p:pic>
      <p:pic>
        <p:nvPicPr>
          <p:cNvPr id="19" name="Picture 18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3958709D-48A6-1343-80FB-FC0D2861FA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0" y="3103780"/>
            <a:ext cx="1084099" cy="1703584"/>
          </a:xfrm>
          <a:prstGeom prst="rect">
            <a:avLst/>
          </a:prstGeom>
        </p:spPr>
      </p:pic>
      <p:pic>
        <p:nvPicPr>
          <p:cNvPr id="20" name="Picture 19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BDF04A49-A53C-A242-8B92-80D26C3E99A1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166821"/>
            <a:ext cx="1084099" cy="17035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423770-FC87-DA3B-E9A1-EBDC0AECF391}"/>
              </a:ext>
            </a:extLst>
          </p:cNvPr>
          <p:cNvGraphicFramePr>
            <a:graphicFrameLocks noGrp="1"/>
          </p:cNvGraphicFramePr>
          <p:nvPr/>
        </p:nvGraphicFramePr>
        <p:xfrm>
          <a:off x="0" y="480060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418893-30B7-EBBA-405A-D447ACB7181F}"/>
              </a:ext>
            </a:extLst>
          </p:cNvPr>
          <p:cNvGraphicFramePr>
            <a:graphicFrameLocks noGrp="1"/>
          </p:cNvGraphicFramePr>
          <p:nvPr/>
        </p:nvGraphicFramePr>
        <p:xfrm>
          <a:off x="0" y="563541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FAEF19-4C2A-EBE2-2B47-6A16E449A4AE}"/>
              </a:ext>
            </a:extLst>
          </p:cNvPr>
          <p:cNvGraphicFramePr>
            <a:graphicFrameLocks noGrp="1"/>
          </p:cNvGraphicFramePr>
          <p:nvPr/>
        </p:nvGraphicFramePr>
        <p:xfrm>
          <a:off x="0" y="6467539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20FE97AD-8143-5582-4E57-30ED365177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79" y="3505200"/>
            <a:ext cx="685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18190</TotalTime>
  <Words>2098</Words>
  <Application>Microsoft Macintosh PowerPoint</Application>
  <PresentationFormat>On-screen Show (4:3)</PresentationFormat>
  <Paragraphs>871</Paragraphs>
  <Slides>34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Arial Narrow Bold</vt:lpstr>
      <vt:lpstr>Bradley Hand ITC</vt:lpstr>
      <vt:lpstr>Calibri</vt:lpstr>
      <vt:lpstr>Cambria Math</vt:lpstr>
      <vt:lpstr>Consolas</vt:lpstr>
      <vt:lpstr>Courier</vt:lpstr>
      <vt:lpstr>Courier New</vt:lpstr>
      <vt:lpstr>Monaco</vt:lpstr>
      <vt:lpstr>Wingdings 2</vt:lpstr>
      <vt:lpstr>Zapf Dingbats</vt:lpstr>
      <vt:lpstr>Clarity</vt:lpstr>
      <vt:lpstr>Lecture 2: Representing Integers</vt:lpstr>
      <vt:lpstr>Review: Memory</vt:lpstr>
      <vt:lpstr>Review: Bits Require Interpretation</vt:lpstr>
      <vt:lpstr>Representing Integers</vt:lpstr>
      <vt:lpstr>Base-10 Integers</vt:lpstr>
      <vt:lpstr>Base-2 Integers (aka Binary Numbers)</vt:lpstr>
      <vt:lpstr>Exercise 1: Binary Numbers</vt:lpstr>
      <vt:lpstr>Representing Signed Integers</vt:lpstr>
      <vt:lpstr>Representing Signed Integers</vt:lpstr>
      <vt:lpstr>Representing Signed Integers</vt:lpstr>
      <vt:lpstr>Exercise 2: (Signed) Binary Numbers</vt:lpstr>
      <vt:lpstr>Signed Integer Trivia</vt:lpstr>
      <vt:lpstr>Integers in C</vt:lpstr>
      <vt:lpstr>ASCII characters</vt:lpstr>
      <vt:lpstr>Casting between Numeric Types</vt:lpstr>
      <vt:lpstr>Exercise 3: Casting </vt:lpstr>
      <vt:lpstr>When to Use Unsigned</vt:lpstr>
      <vt:lpstr>Hexidecimal Numbers</vt:lpstr>
      <vt:lpstr>Exercise 3: Hexidecimal Numbers</vt:lpstr>
      <vt:lpstr>Endianness</vt:lpstr>
      <vt:lpstr>Endianness</vt:lpstr>
      <vt:lpstr>Arithmetic Logic Unit (ALU)</vt:lpstr>
      <vt:lpstr>Bitwise vs Logical Operations (in C)</vt:lpstr>
      <vt:lpstr>Exercise 4: Bitwise vs Logical Operations</vt:lpstr>
      <vt:lpstr>Multiplying with Shifts</vt:lpstr>
      <vt:lpstr>Arithmetic Operations (in C)</vt:lpstr>
      <vt:lpstr>Addition Example</vt:lpstr>
      <vt:lpstr>Addition/Subtraction with Overflow</vt:lpstr>
      <vt:lpstr>Error Cases</vt:lpstr>
      <vt:lpstr>Exercise 5: Binary Addition</vt:lpstr>
      <vt:lpstr>Multiplication Example</vt:lpstr>
      <vt:lpstr>Multiplication Example</vt:lpstr>
      <vt:lpstr>Error Cases</vt:lpstr>
      <vt:lpstr>Exercise 6: Binary Multiplication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Eleanor Birrell</cp:lastModifiedBy>
  <cp:revision>213</cp:revision>
  <dcterms:created xsi:type="dcterms:W3CDTF">2019-01-27T23:44:26Z</dcterms:created>
  <dcterms:modified xsi:type="dcterms:W3CDTF">2024-08-28T23:54:07Z</dcterms:modified>
</cp:coreProperties>
</file>