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2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presProps.xml" ContentType="application/vnd.openxmlformats-officedocument.presentationml.presProps+xml"/>
  <Override PartName="/ppt/theme/_rels/theme10.xml.rels" ContentType="application/vnd.openxmlformats-package.relationships+xml"/>
  <Override PartName="/ppt/theme/_rels/theme1.xml.rels" ContentType="application/vnd.openxmlformats-package.relationships+xml"/>
  <Override PartName="/ppt/theme/_rels/theme9.xml.rels" ContentType="application/vnd.openxmlformats-package.relationships+xml"/>
  <Override PartName="/ppt/theme/_rels/theme8.xml.rels" ContentType="application/vnd.openxmlformats-package.relationships+xml"/>
  <Override PartName="/ppt/theme/_rels/theme7.xml.rels" ContentType="application/vnd.openxmlformats-package.relationships+xml"/>
  <Override PartName="/ppt/theme/_rels/theme6.xml.rels" ContentType="application/vnd.openxmlformats-package.relationships+xml"/>
  <Override PartName="/ppt/theme/_rels/theme5.xml.rels" ContentType="application/vnd.openxmlformats-package.relationships+xml"/>
  <Override PartName="/ppt/theme/_rels/theme4.xml.rels" ContentType="application/vnd.openxmlformats-package.relationships+xml"/>
  <Override PartName="/ppt/theme/_rels/theme3.xml.rels" ContentType="application/vnd.openxmlformats-package.relationships+xml"/>
  <Override PartName="/ppt/theme/_rels/theme12.xml.rels" ContentType="application/vnd.openxmlformats-package.relationships+xml"/>
  <Override PartName="/ppt/theme/_rels/theme2.xml.rels" ContentType="application/vnd.openxmlformats-package.relationships+xml"/>
  <Override PartName="/ppt/theme/_rels/theme11.xml.rels" ContentType="application/vnd.openxmlformats-package.relationships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3.xml" ContentType="application/vnd.openxmlformats-officedocument.theme+xml"/>
  <Override PartName="/ppt/theme/theme3.xml" ContentType="application/vnd.openxmlformats-officedocument.theme+xml"/>
  <Override PartName="/ppt/theme/theme12.xml" ContentType="application/vnd.openxmlformats-officedocument.theme+xml"/>
  <Override PartName="/ppt/theme/theme2.xml" ContentType="application/vnd.openxmlformats-officedocument.theme+xml"/>
  <Override PartName="/ppt/theme/theme11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9.jpeg" ContentType="image/jpeg"/>
  <Override PartName="/ppt/media/image12.jpeg" ContentType="image/jpeg"/>
  <Override PartName="/ppt/media/image13.jpeg" ContentType="image/jpeg"/>
  <Override PartName="/ppt/media/image8.jpeg" ContentType="image/jpeg"/>
  <Override PartName="/ppt/media/image11.jpeg" ContentType="image/jpeg"/>
  <Override PartName="/ppt/media/image17.png" ContentType="image/png"/>
  <Override PartName="/ppt/media/image4.jpeg" ContentType="image/jpeg"/>
  <Override PartName="/ppt/media/image16.png" ContentType="image/png"/>
  <Override PartName="/ppt/media/image14.png" ContentType="image/png"/>
  <Override PartName="/ppt/media/image1.jpeg" ContentType="image/jpeg"/>
  <Override PartName="/ppt/media/image2.png" ContentType="image/png"/>
  <Override PartName="/ppt/media/image3.jpeg" ContentType="image/jpeg"/>
  <Override PartName="/ppt/media/image15.png" ContentType="image/png"/>
  <Override PartName="/ppt/media/image5.jpeg" ContentType="image/jpeg"/>
  <Override PartName="/ppt/media/image10.png" ContentType="image/png"/>
  <Override PartName="/ppt/media/image6.jpeg" ContentType="image/jpeg"/>
  <Override PartName="/ppt/media/image18.png" ContentType="image/png"/>
  <Override PartName="/ppt/media/image7.jpeg" ContentType="image/jpe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9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25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_rels/notesSlide2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2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1" r:id="rId3"/>
    <p:sldMasterId id="2147483653" r:id="rId4"/>
    <p:sldMasterId id="2147483655" r:id="rId5"/>
    <p:sldMasterId id="2147483663" r:id="rId6"/>
    <p:sldMasterId id="2147483665" r:id="rId7"/>
    <p:sldMasterId id="2147483667" r:id="rId8"/>
    <p:sldMasterId id="2147483669" r:id="rId9"/>
    <p:sldMasterId id="2147483671" r:id="rId10"/>
    <p:sldMasterId id="2147483673" r:id="rId11"/>
    <p:sldMasterId id="2147483675" r:id="rId12"/>
    <p:sldMasterId id="2147483677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notesMaster" Target="notesMasters/notesMaster1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4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r>
              <a:rPr b="0" lang="en-US" sz="3200" spc="-99" strike="noStrike" u="none">
                <a:solidFill>
                  <a:schemeClr val="dk2"/>
                </a:solidFill>
                <a:uFillTx/>
                <a:latin typeface="Arial"/>
              </a:rPr>
              <a:t>Click to move the slide</a:t>
            </a:r>
            <a:endParaRPr b="0" lang="en-US" sz="3200" spc="-99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Click to edit the notes format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dt" idx="36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ftr" idx="37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sldNum" idx="38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CF19D9FA-971C-4777-8BF9-E65E02560FA9}" type="slidenum"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 type="sldNum" idx="4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2BA7A63-C4D2-4A97-B448-C66634C34B39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sldNum" idx="43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83AE59B-2C5B-4648-BEC1-DD2C06C3AE86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Note: Shift demo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sldNum" idx="44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B7F6777-65AC-4E83-BD32-E3FC03EC41FC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Note: Shift demo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 type="sldNum" idx="45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FC3E57A-A615-4CB7-923F-B35A45A37D62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/>
                </a:solidFill>
                <a:uFillTx/>
                <a:latin typeface="Calibri"/>
                <a:ea typeface="Calibri"/>
              </a:rPr>
              <a:t>Example 1: 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83808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Zapf Dingbats"/>
              </a:rPr>
              <a:t> 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Zapf Dingbats"/>
              </a:rPr>
              <a:t>40000 * 40000  ➙ 1600000000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83808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Zapf Dingbats"/>
              </a:rPr>
              <a:t> 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Zapf Dingbats"/>
              </a:rPr>
              <a:t>50000 * 50000  ➙ ??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/>
                </a:solidFill>
                <a:uFillTx/>
                <a:latin typeface="Calibri"/>
                <a:ea typeface="Calibri"/>
              </a:rPr>
              <a:t>Example 2: 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83808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 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(2^30 + -2^30) + 3.14 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Zapf Dingbats"/>
              </a:rPr>
              <a:t>➙ 3.14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83808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Zapf Dingbats"/>
              </a:rPr>
              <a:t> 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Zapf Dingbats"/>
              </a:rPr>
              <a:t>2^30 + (-2^30 + 3.14) ➙ 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838080"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sldNum" idx="39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8399AE2-10C1-4BA8-BFD3-7C91944668CA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sldNum" idx="46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4296AC5-DE96-43D1-A01E-936820534CD2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sldNum" idx="4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C3D66D2-7AC6-4862-873D-E35E34887067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/>
                </a:solidFill>
                <a:uFillTx/>
                <a:latin typeface="Calibri"/>
                <a:ea typeface="Calibri"/>
              </a:rPr>
              <a:t>Example 1: 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83808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Zapf Dingbats"/>
              </a:rPr>
              <a:t> 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Zapf Dingbats"/>
              </a:rPr>
              <a:t>40000 * 40000  ➙ 1600000000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83808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Zapf Dingbats"/>
              </a:rPr>
              <a:t> 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Zapf Dingbats"/>
              </a:rPr>
              <a:t>50000 * 50000  ➙ ??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/>
                </a:solidFill>
                <a:uFillTx/>
                <a:latin typeface="Calibri"/>
                <a:ea typeface="Calibri"/>
              </a:rPr>
              <a:t>Example 2: 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83808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 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(2^30 + -2^30) + 3.14 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Zapf Dingbats"/>
              </a:rPr>
              <a:t>➙ 3.14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83808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Zapf Dingbats"/>
              </a:rPr>
              <a:t> 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Zapf Dingbats"/>
              </a:rPr>
              <a:t>2^30 + (-2^30 + 3.14) ➙ 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838080"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sldNum" idx="40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D86A4FC-A08A-492C-9E09-B63B98DC8275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/>
                </a:solidFill>
                <a:uFillTx/>
                <a:latin typeface="+mn-lt"/>
                <a:ea typeface="Calibri"/>
              </a:rPr>
              <a:t>2.0 GHz Intel Core i7 Haswell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+mn-lt"/>
                <a:ea typeface="Calibri"/>
              </a:rPr>
              <a:t>Hierarchical memory organization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+mn-lt"/>
                <a:ea typeface="Calibri"/>
              </a:rPr>
              <a:t>Performance depends on access patterns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5260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+mn-lt"/>
                <a:ea typeface="Calibri"/>
              </a:rPr>
              <a:t>Including how step through multi-dimensional array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552600"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sldNum" idx="41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27E025E-A3EC-452D-B1F4-14F6EAABF480}" type="slidenum">
              <a:rPr b="0" lang="en-US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buNone/>
            </a:pPr>
            <a:endParaRPr b="0" lang="en-US" sz="4000" spc="-99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8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6EF67B3-C864-4CA8-9031-EDAA92DFE7A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buNone/>
            </a:pPr>
            <a:endParaRPr b="0" lang="en-US" sz="4000" spc="-99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8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25610CB-9B71-4264-8F60-C2EC28365C4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buNone/>
            </a:pPr>
            <a:endParaRPr b="0" lang="en-US" sz="4000" spc="-99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8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6EF5462-1759-47FB-8111-DA1363ACD0D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9D36D527-B7FA-42DD-9681-BD1A5B13186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buNone/>
            </a:pPr>
            <a:endParaRPr b="0" lang="en-US" sz="4000" spc="-99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8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8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8A9800B9-205E-4D95-9206-C9EC655D408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4781B619-4D1C-44CD-8100-B498731A4365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buNone/>
            </a:pPr>
            <a:endParaRPr b="0" lang="en-US" sz="4000" spc="-99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3799C1C5-208F-40D1-98FA-DD69D2883C6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3347C07E-020F-4CBA-B452-C3B75D9416D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18455CD1-8D9B-4A82-A7C5-C94017C0C80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CB3FBDF0-6FAC-4FDA-B1B8-BC5B08F5EAA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buNone/>
            </a:pPr>
            <a:endParaRPr b="0" lang="en-US" sz="4000" spc="-99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8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ED5E7E3C-625B-457A-B541-B493095D824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646118C-E0C7-410A-9B5D-9ABBA4CC876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C9BBF1D-12E4-488E-9431-09CB08A148E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F4BF6A2-1EB8-4A37-94AD-5C991AF4361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buNone/>
            </a:pPr>
            <a:endParaRPr b="0" lang="en-US" sz="4000" spc="-99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8BF279E-7B3D-42F3-9CED-8E244D51A79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buNone/>
            </a:pPr>
            <a:endParaRPr b="0" lang="en-US" sz="4000" spc="-99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8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8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EA1CF6E-8E16-4543-8D61-A0E2424B400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999F74C-B867-4CBE-A118-B745F20763F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B725C15-EEE4-4896-91EE-1D32490822C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B4561F3B-1CEA-49E5-AF04-F7F59E01B91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7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8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3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4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12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13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1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15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1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9"/>
          <p:cNvSpPr/>
          <p:nvPr/>
        </p:nvSpPr>
        <p:spPr>
          <a:xfrm>
            <a:off x="0" y="222120"/>
            <a:ext cx="9143640" cy="31068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1" name="Rectangle 6"/>
          <p:cNvSpPr/>
          <p:nvPr/>
        </p:nvSpPr>
        <p:spPr>
          <a:xfrm>
            <a:off x="0" y="0"/>
            <a:ext cx="9143640" cy="41868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cxnSp>
        <p:nvCxnSpPr>
          <p:cNvPr id="2" name="Straight Connector 7"/>
          <p:cNvCxnSpPr/>
          <p:nvPr/>
        </p:nvCxnSpPr>
        <p:spPr>
          <a:xfrm>
            <a:off x="685800" y="3398400"/>
            <a:ext cx="7848720" cy="1800"/>
          </a:xfrm>
          <a:prstGeom prst="straightConnector1">
            <a:avLst/>
          </a:prstGeom>
          <a:ln w="19050">
            <a:solidFill>
              <a:srgbClr val="323232"/>
            </a:solidFill>
            <a:round/>
          </a:ln>
        </p:spPr>
      </p:cxn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Click to edit Master title style</a:t>
            </a:r>
            <a:endParaRPr b="0" lang="en-US" sz="4000" spc="-99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dt" idx="1"/>
          </p:nvPr>
        </p:nvSpPr>
        <p:spPr>
          <a:xfrm>
            <a:off x="457200" y="18360"/>
            <a:ext cx="28951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rgbClr val="ffffff"/>
                </a:solidFill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ftr" idx="2"/>
          </p:nvPr>
        </p:nvSpPr>
        <p:spPr>
          <a:xfrm>
            <a:off x="3429000" y="18360"/>
            <a:ext cx="411444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sldNum" idx="3"/>
          </p:nvPr>
        </p:nvSpPr>
        <p:spPr>
          <a:xfrm>
            <a:off x="7620120" y="18360"/>
            <a:ext cx="10663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0E95EF88-D34F-4B15-8943-BF2ED62D3AA7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Click to edit the outline text format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chemeClr val="dk1"/>
                </a:solidFill>
                <a:uFillTx/>
                <a:latin typeface="Arial"/>
              </a:rPr>
              <a:t>Third Outline Level</a:t>
            </a:r>
            <a:endParaRPr b="0" lang="en-US" sz="16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Arial"/>
              </a:rPr>
              <a:t>Fourth Outline Level</a:t>
            </a:r>
            <a:endParaRPr b="0" lang="en-US" sz="1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9"/>
          <p:cNvSpPr/>
          <p:nvPr/>
        </p:nvSpPr>
        <p:spPr>
          <a:xfrm>
            <a:off x="0" y="222120"/>
            <a:ext cx="9143640" cy="31068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82" name="Rectangle 6"/>
          <p:cNvSpPr/>
          <p:nvPr/>
        </p:nvSpPr>
        <p:spPr>
          <a:xfrm>
            <a:off x="0" y="0"/>
            <a:ext cx="9143640" cy="41868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792000"/>
            <a:ext cx="2139480" cy="126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2400" spc="-99" strike="noStrike" u="none">
                <a:solidFill>
                  <a:schemeClr val="dk2"/>
                </a:solidFill>
                <a:uFillTx/>
                <a:latin typeface="Arial"/>
              </a:rPr>
              <a:t>Click </a:t>
            </a:r>
            <a:r>
              <a:rPr b="0" lang="en-US" sz="2400" spc="-99" strike="noStrike" u="none">
                <a:solidFill>
                  <a:schemeClr val="dk2"/>
                </a:solidFill>
                <a:uFillTx/>
                <a:latin typeface="Arial"/>
              </a:rPr>
              <a:t>to edit </a:t>
            </a:r>
            <a:r>
              <a:rPr b="0" lang="en-US" sz="2400" spc="-99" strike="noStrike" u="none">
                <a:solidFill>
                  <a:schemeClr val="dk2"/>
                </a:solidFill>
                <a:uFillTx/>
                <a:latin typeface="Arial"/>
              </a:rPr>
              <a:t>Master </a:t>
            </a:r>
            <a:r>
              <a:rPr b="0" lang="en-US" sz="2400" spc="-99" strike="noStrike" u="none">
                <a:solidFill>
                  <a:schemeClr val="dk2"/>
                </a:solidFill>
                <a:uFillTx/>
                <a:latin typeface="Arial"/>
              </a:rPr>
              <a:t>title </a:t>
            </a:r>
            <a:r>
              <a:rPr b="0" lang="en-US" sz="2400" spc="-99" strike="noStrike" u="none">
                <a:solidFill>
                  <a:schemeClr val="dk2"/>
                </a:solidFill>
                <a:uFillTx/>
                <a:latin typeface="Arial"/>
              </a:rPr>
              <a:t>style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2971800" y="792000"/>
            <a:ext cx="5714640" cy="5577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64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Arial"/>
              </a:rPr>
              <a:t>Edit Master text styles</a:t>
            </a:r>
            <a:endParaRPr b="0" lang="en-US" sz="32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Arial"/>
              </a:rPr>
              <a:t>Second level</a:t>
            </a:r>
            <a:endParaRPr b="0" lang="en-US" sz="2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Third level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00584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Fourth level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1188720" indent="-13716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Fifth level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2130480"/>
            <a:ext cx="2139480" cy="424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Arial"/>
              </a:rPr>
              <a:t>Edit Master text styles</a:t>
            </a:r>
            <a:endParaRPr b="0" lang="en-US" sz="1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dt" idx="27"/>
          </p:nvPr>
        </p:nvSpPr>
        <p:spPr>
          <a:xfrm>
            <a:off x="457200" y="18360"/>
            <a:ext cx="28951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rgbClr val="ffffff"/>
                </a:solidFill>
                <a:uFillTx/>
                <a:latin typeface="Arial"/>
              </a:rPr>
              <a:t> 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ftr" idx="28"/>
          </p:nvPr>
        </p:nvSpPr>
        <p:spPr>
          <a:xfrm>
            <a:off x="3429000" y="18360"/>
            <a:ext cx="411444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sldNum" idx="29"/>
          </p:nvPr>
        </p:nvSpPr>
        <p:spPr>
          <a:xfrm>
            <a:off x="7620120" y="18360"/>
            <a:ext cx="10663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77D00036-3913-4561-BDEF-C1C7116D7557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cxnSp>
        <p:nvCxnSpPr>
          <p:cNvPr id="89" name="Straight Connector 8"/>
          <p:cNvCxnSpPr/>
          <p:nvPr/>
        </p:nvCxnSpPr>
        <p:spPr>
          <a:xfrm flipH="1">
            <a:off x="2774880" y="792000"/>
            <a:ext cx="1800" cy="5578200"/>
          </a:xfrm>
          <a:prstGeom prst="straightConnector1">
            <a:avLst/>
          </a:prstGeom>
          <a:ln w="19050">
            <a:solidFill>
              <a:srgbClr val="323232"/>
            </a:solidFill>
            <a:rou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9"/>
          <p:cNvSpPr/>
          <p:nvPr/>
        </p:nvSpPr>
        <p:spPr>
          <a:xfrm>
            <a:off x="0" y="222120"/>
            <a:ext cx="9143640" cy="31068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91" name="Rectangle 6"/>
          <p:cNvSpPr/>
          <p:nvPr/>
        </p:nvSpPr>
        <p:spPr>
          <a:xfrm>
            <a:off x="0" y="0"/>
            <a:ext cx="9143640" cy="41868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792360"/>
            <a:ext cx="2142360" cy="12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2400" spc="-99" strike="noStrike" u="none">
                <a:solidFill>
                  <a:schemeClr val="dk2"/>
                </a:solidFill>
                <a:uFillTx/>
                <a:latin typeface="Arial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2858760" y="838080"/>
            <a:ext cx="5904000" cy="5500080"/>
          </a:xfrm>
          <a:prstGeom prst="rect">
            <a:avLst/>
          </a:prstGeom>
          <a:solidFill>
            <a:schemeClr val="lt2"/>
          </a:solidFill>
          <a:ln w="76320">
            <a:solidFill>
              <a:srgbClr val="ffffff"/>
            </a:solidFill>
            <a:miter/>
          </a:ln>
          <a:effectLst>
            <a:outerShdw dist="12600" dir="5400000" blurRad="50760" rotWithShape="0">
              <a:srgbClr val="000000">
                <a:alpha val="59000"/>
              </a:srgbClr>
            </a:outerShdw>
          </a:effectLst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chemeClr val="dk1"/>
                </a:solidFill>
                <a:uFillTx/>
                <a:latin typeface="Arial"/>
              </a:rPr>
              <a:t>Click icon to add picture</a:t>
            </a:r>
            <a:endParaRPr b="0" lang="en-US" sz="32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2133720"/>
            <a:ext cx="2139480" cy="4242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Arial"/>
              </a:rPr>
              <a:t>Edit Master text styles</a:t>
            </a:r>
            <a:endParaRPr b="0" lang="en-US" sz="1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dt" idx="30"/>
          </p:nvPr>
        </p:nvSpPr>
        <p:spPr>
          <a:xfrm>
            <a:off x="457200" y="18360"/>
            <a:ext cx="28951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rgbClr val="ffffff"/>
                </a:solidFill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ftr" idx="31"/>
          </p:nvPr>
        </p:nvSpPr>
        <p:spPr>
          <a:xfrm>
            <a:off x="3429000" y="18360"/>
            <a:ext cx="411444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 type="sldNum" idx="32"/>
          </p:nvPr>
        </p:nvSpPr>
        <p:spPr>
          <a:xfrm>
            <a:off x="7620120" y="18360"/>
            <a:ext cx="10663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6FF761F-3CD8-473F-B6D7-961D1AB02CDC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"/>
          <p:cNvSpPr/>
          <p:nvPr/>
        </p:nvSpPr>
        <p:spPr>
          <a:xfrm>
            <a:off x="0" y="222120"/>
            <a:ext cx="9143640" cy="31068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99" name="Rectangle 6"/>
          <p:cNvSpPr/>
          <p:nvPr/>
        </p:nvSpPr>
        <p:spPr>
          <a:xfrm>
            <a:off x="0" y="0"/>
            <a:ext cx="9143640" cy="41868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Click to edit Master title style</a:t>
            </a:r>
            <a:endParaRPr b="0" lang="en-US" sz="4000" spc="-99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87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Edit Master text styles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005840" indent="-182880" defTabSz="914400">
              <a:lnSpc>
                <a:spcPct val="100000"/>
              </a:lnSpc>
              <a:spcBef>
                <a:spcPts val="32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uFillTx/>
                <a:latin typeface="Arial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1188720" indent="-137160" defTabSz="914400">
              <a:lnSpc>
                <a:spcPct val="100000"/>
              </a:lnSpc>
              <a:spcBef>
                <a:spcPts val="281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Arial"/>
              </a:rPr>
              <a:t>Fifth level</a:t>
            </a:r>
            <a:endParaRPr b="0" lang="en-US" sz="1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dt" idx="33"/>
          </p:nvPr>
        </p:nvSpPr>
        <p:spPr>
          <a:xfrm>
            <a:off x="457200" y="18360"/>
            <a:ext cx="28951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rgbClr val="ffffff"/>
                </a:solidFill>
                <a:uFillTx/>
                <a:latin typeface="Arial"/>
              </a:rPr>
              <a:t> 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ftr" idx="34"/>
          </p:nvPr>
        </p:nvSpPr>
        <p:spPr>
          <a:xfrm>
            <a:off x="3429000" y="18360"/>
            <a:ext cx="411444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4" name="PlaceHolder 5"/>
          <p:cNvSpPr>
            <a:spLocks noGrp="1"/>
          </p:cNvSpPr>
          <p:nvPr>
            <p:ph type="sldNum" idx="35"/>
          </p:nvPr>
        </p:nvSpPr>
        <p:spPr>
          <a:xfrm>
            <a:off x="7620120" y="18360"/>
            <a:ext cx="10663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26F93E4D-A18E-421A-A29D-1B1424FDF7AE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120"/>
            <a:ext cx="9143640" cy="31068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0" y="0"/>
            <a:ext cx="9143640" cy="41868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87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Edit Master text styles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005840" indent="-182880" defTabSz="914400">
              <a:lnSpc>
                <a:spcPct val="100000"/>
              </a:lnSpc>
              <a:spcBef>
                <a:spcPts val="32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uFillTx/>
                <a:latin typeface="Arial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1188720" indent="-137160" defTabSz="914400">
              <a:lnSpc>
                <a:spcPct val="100000"/>
              </a:lnSpc>
              <a:spcBef>
                <a:spcPts val="281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Arial"/>
              </a:rPr>
              <a:t>Fifth level</a:t>
            </a:r>
            <a:endParaRPr b="0" lang="en-US" sz="1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4"/>
          </p:nvPr>
        </p:nvSpPr>
        <p:spPr>
          <a:xfrm>
            <a:off x="457200" y="18360"/>
            <a:ext cx="28951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rgbClr val="ffffff"/>
                </a:solidFill>
                <a:uFillTx/>
                <a:latin typeface="Arial"/>
              </a:rPr>
              <a:t> 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5"/>
          </p:nvPr>
        </p:nvSpPr>
        <p:spPr>
          <a:xfrm>
            <a:off x="3429000" y="18360"/>
            <a:ext cx="411444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6"/>
          </p:nvPr>
        </p:nvSpPr>
        <p:spPr>
          <a:xfrm>
            <a:off x="7620120" y="18360"/>
            <a:ext cx="10663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724166C5-BCE7-4417-AA8C-A4FCFD6202EE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/>
          <p:nvPr/>
        </p:nvSpPr>
        <p:spPr>
          <a:xfrm>
            <a:off x="0" y="222120"/>
            <a:ext cx="9143640" cy="31068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18" name="Rectangle 6"/>
          <p:cNvSpPr/>
          <p:nvPr/>
        </p:nvSpPr>
        <p:spPr>
          <a:xfrm>
            <a:off x="0" y="0"/>
            <a:ext cx="9143640" cy="41868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629400" y="609480"/>
            <a:ext cx="2057040" cy="5866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 vert="eaVert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609480"/>
            <a:ext cx="6019560" cy="5866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Edit Master text styles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005840" indent="-182880" defTabSz="914400">
              <a:lnSpc>
                <a:spcPct val="100000"/>
              </a:lnSpc>
              <a:spcBef>
                <a:spcPts val="32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uFillTx/>
                <a:latin typeface="Arial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1188720" indent="-137160" defTabSz="914400">
              <a:lnSpc>
                <a:spcPct val="100000"/>
              </a:lnSpc>
              <a:spcBef>
                <a:spcPts val="281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Arial"/>
              </a:rPr>
              <a:t>Fifth level</a:t>
            </a:r>
            <a:endParaRPr b="0" lang="en-US" sz="1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7"/>
          </p:nvPr>
        </p:nvSpPr>
        <p:spPr>
          <a:xfrm>
            <a:off x="457200" y="18360"/>
            <a:ext cx="28951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rgbClr val="ffffff"/>
                </a:solidFill>
                <a:uFillTx/>
                <a:latin typeface="Arial"/>
              </a:rPr>
              <a:t> 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ftr" idx="8"/>
          </p:nvPr>
        </p:nvSpPr>
        <p:spPr>
          <a:xfrm>
            <a:off x="3429000" y="18360"/>
            <a:ext cx="411444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 type="sldNum" idx="9"/>
          </p:nvPr>
        </p:nvSpPr>
        <p:spPr>
          <a:xfrm>
            <a:off x="7620120" y="18360"/>
            <a:ext cx="10663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DDEC8C50-7A09-4AD5-B924-80A47907B1AC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/>
          <p:cNvSpPr/>
          <p:nvPr/>
        </p:nvSpPr>
        <p:spPr>
          <a:xfrm>
            <a:off x="0" y="222120"/>
            <a:ext cx="9143640" cy="31068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25" name="Rectangle 6"/>
          <p:cNvSpPr/>
          <p:nvPr/>
        </p:nvSpPr>
        <p:spPr>
          <a:xfrm>
            <a:off x="0" y="0"/>
            <a:ext cx="9143640" cy="41868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Clic</a:t>
            </a: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k to </a:t>
            </a: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edit </a:t>
            </a: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Ma</a:t>
            </a: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ster </a:t>
            </a: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title </a:t>
            </a: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styl</a:t>
            </a: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e</a:t>
            </a:r>
            <a:endParaRPr b="0" lang="en-US" sz="4000" spc="-99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87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Edit Master text styles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005840" indent="-182880" defTabSz="914400">
              <a:lnSpc>
                <a:spcPct val="100000"/>
              </a:lnSpc>
              <a:spcBef>
                <a:spcPts val="32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uFillTx/>
                <a:latin typeface="Arial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1188720" indent="-137160" defTabSz="914400">
              <a:lnSpc>
                <a:spcPct val="100000"/>
              </a:lnSpc>
              <a:spcBef>
                <a:spcPts val="281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Arial"/>
              </a:rPr>
              <a:t>Fifth level</a:t>
            </a:r>
            <a:endParaRPr b="0" lang="en-US" sz="1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dt" idx="10"/>
          </p:nvPr>
        </p:nvSpPr>
        <p:spPr>
          <a:xfrm>
            <a:off x="457200" y="18360"/>
            <a:ext cx="28951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rgbClr val="ffffff"/>
                </a:solidFill>
                <a:uFillTx/>
                <a:latin typeface="Arial"/>
              </a:rPr>
              <a:t> 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ftr" idx="11"/>
          </p:nvPr>
        </p:nvSpPr>
        <p:spPr>
          <a:xfrm>
            <a:off x="3429000" y="18360"/>
            <a:ext cx="411444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sldNum" idx="12"/>
          </p:nvPr>
        </p:nvSpPr>
        <p:spPr>
          <a:xfrm>
            <a:off x="7620120" y="18360"/>
            <a:ext cx="10663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AA6122B-FD99-4040-81B5-7AFD1042DEB9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9"/>
          <p:cNvSpPr/>
          <p:nvPr/>
        </p:nvSpPr>
        <p:spPr>
          <a:xfrm>
            <a:off x="0" y="222120"/>
            <a:ext cx="9143640" cy="31068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40" name="Rectangle 6"/>
          <p:cNvSpPr/>
          <p:nvPr/>
        </p:nvSpPr>
        <p:spPr>
          <a:xfrm>
            <a:off x="0" y="0"/>
            <a:ext cx="9143640" cy="41868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722160" y="2362320"/>
            <a:ext cx="7772040" cy="219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800" spc="-99" strike="noStrike" u="none" cap="all">
                <a:solidFill>
                  <a:schemeClr val="dk2"/>
                </a:solidFill>
                <a:uFillTx/>
                <a:latin typeface="Arial"/>
              </a:rPr>
              <a:t>Cl</a:t>
            </a:r>
            <a:r>
              <a:rPr b="0" lang="en-US" sz="4800" spc="-99" strike="noStrike" u="none" cap="all">
                <a:solidFill>
                  <a:schemeClr val="dk2"/>
                </a:solidFill>
                <a:uFillTx/>
                <a:latin typeface="Arial"/>
              </a:rPr>
              <a:t>ic</a:t>
            </a:r>
            <a:r>
              <a:rPr b="0" lang="en-US" sz="4800" spc="-99" strike="noStrike" u="none" cap="all">
                <a:solidFill>
                  <a:schemeClr val="dk2"/>
                </a:solidFill>
                <a:uFillTx/>
                <a:latin typeface="Arial"/>
              </a:rPr>
              <a:t>k </a:t>
            </a:r>
            <a:r>
              <a:rPr b="0" lang="en-US" sz="4800" spc="-99" strike="noStrike" u="none" cap="all">
                <a:solidFill>
                  <a:schemeClr val="dk2"/>
                </a:solidFill>
                <a:uFillTx/>
                <a:latin typeface="Arial"/>
              </a:rPr>
              <a:t>to </a:t>
            </a:r>
            <a:r>
              <a:rPr b="0" lang="en-US" sz="4800" spc="-99" strike="noStrike" u="none" cap="all">
                <a:solidFill>
                  <a:schemeClr val="dk2"/>
                </a:solidFill>
                <a:uFillTx/>
                <a:latin typeface="Arial"/>
              </a:rPr>
              <a:t>ed</a:t>
            </a:r>
            <a:r>
              <a:rPr b="0" lang="en-US" sz="4800" spc="-99" strike="noStrike" u="none" cap="all">
                <a:solidFill>
                  <a:schemeClr val="dk2"/>
                </a:solidFill>
                <a:uFillTx/>
                <a:latin typeface="Arial"/>
              </a:rPr>
              <a:t>it </a:t>
            </a:r>
            <a:r>
              <a:rPr b="0" lang="en-US" sz="4800" spc="-99" strike="noStrike" u="none" cap="all">
                <a:solidFill>
                  <a:schemeClr val="dk2"/>
                </a:solidFill>
                <a:uFillTx/>
                <a:latin typeface="Arial"/>
              </a:rPr>
              <a:t>M</a:t>
            </a:r>
            <a:r>
              <a:rPr b="0" lang="en-US" sz="4800" spc="-99" strike="noStrike" u="none" cap="all">
                <a:solidFill>
                  <a:schemeClr val="dk2"/>
                </a:solidFill>
                <a:uFillTx/>
                <a:latin typeface="Arial"/>
              </a:rPr>
              <a:t>as</a:t>
            </a:r>
            <a:r>
              <a:rPr b="0" lang="en-US" sz="4800" spc="-99" strike="noStrike" u="none" cap="all">
                <a:solidFill>
                  <a:schemeClr val="dk2"/>
                </a:solidFill>
                <a:uFillTx/>
                <a:latin typeface="Arial"/>
              </a:rPr>
              <a:t>te</a:t>
            </a:r>
            <a:r>
              <a:rPr b="0" lang="en-US" sz="4800" spc="-99" strike="noStrike" u="none" cap="all">
                <a:solidFill>
                  <a:schemeClr val="dk2"/>
                </a:solidFill>
                <a:uFillTx/>
                <a:latin typeface="Arial"/>
              </a:rPr>
              <a:t>r </a:t>
            </a:r>
            <a:r>
              <a:rPr b="0" lang="en-US" sz="4800" spc="-99" strike="noStrike" u="none" cap="all">
                <a:solidFill>
                  <a:schemeClr val="dk2"/>
                </a:solidFill>
                <a:uFillTx/>
                <a:latin typeface="Arial"/>
              </a:rPr>
              <a:t>ti</a:t>
            </a:r>
            <a:r>
              <a:rPr b="0" lang="en-US" sz="4800" spc="-99" strike="noStrike" u="none" cap="all">
                <a:solidFill>
                  <a:schemeClr val="dk2"/>
                </a:solidFill>
                <a:uFillTx/>
                <a:latin typeface="Arial"/>
              </a:rPr>
              <a:t>tl</a:t>
            </a:r>
            <a:r>
              <a:rPr b="0" lang="en-US" sz="4800" spc="-99" strike="noStrike" u="none" cap="all">
                <a:solidFill>
                  <a:schemeClr val="dk2"/>
                </a:solidFill>
                <a:uFillTx/>
                <a:latin typeface="Arial"/>
              </a:rPr>
              <a:t>e </a:t>
            </a:r>
            <a:r>
              <a:rPr b="0" lang="en-US" sz="4800" spc="-99" strike="noStrike" u="none" cap="all">
                <a:solidFill>
                  <a:schemeClr val="dk2"/>
                </a:solidFill>
                <a:uFillTx/>
                <a:latin typeface="Arial"/>
              </a:rPr>
              <a:t>st</a:t>
            </a:r>
            <a:r>
              <a:rPr b="0" lang="en-US" sz="4800" spc="-99" strike="noStrike" u="none" cap="all">
                <a:solidFill>
                  <a:schemeClr val="dk2"/>
                </a:solidFill>
                <a:uFillTx/>
                <a:latin typeface="Arial"/>
              </a:rPr>
              <a:t>yl</a:t>
            </a:r>
            <a:r>
              <a:rPr b="0" lang="en-US" sz="4800" spc="-99" strike="noStrike" u="none" cap="all">
                <a:solidFill>
                  <a:schemeClr val="dk2"/>
                </a:solidFill>
                <a:uFillTx/>
                <a:latin typeface="Arial"/>
              </a:rPr>
              <a:t>e</a:t>
            </a:r>
            <a:endParaRPr b="0" lang="en-US" sz="4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22160" y="462672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2"/>
                </a:solidFill>
                <a:uFillTx/>
                <a:latin typeface="Arial"/>
              </a:rPr>
              <a:t>Edit Master text styles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13"/>
          </p:nvPr>
        </p:nvSpPr>
        <p:spPr>
          <a:xfrm>
            <a:off x="457200" y="18360"/>
            <a:ext cx="28951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rgbClr val="ffffff"/>
                </a:solidFill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14"/>
          </p:nvPr>
        </p:nvSpPr>
        <p:spPr>
          <a:xfrm>
            <a:off x="3429000" y="18360"/>
            <a:ext cx="411444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15"/>
          </p:nvPr>
        </p:nvSpPr>
        <p:spPr>
          <a:xfrm>
            <a:off x="7620120" y="18360"/>
            <a:ext cx="10663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E4C12B1-1580-474C-9E72-B272029D0522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cxnSp>
        <p:nvCxnSpPr>
          <p:cNvPr id="46" name="Straight Connector 6"/>
          <p:cNvCxnSpPr/>
          <p:nvPr/>
        </p:nvCxnSpPr>
        <p:spPr>
          <a:xfrm>
            <a:off x="731520" y="4599360"/>
            <a:ext cx="7848720" cy="1800"/>
          </a:xfrm>
          <a:prstGeom prst="straightConnector1">
            <a:avLst/>
          </a:prstGeom>
          <a:ln w="19050">
            <a:solidFill>
              <a:srgbClr val="323232"/>
            </a:solidFill>
            <a:rou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9"/>
          <p:cNvSpPr/>
          <p:nvPr/>
        </p:nvSpPr>
        <p:spPr>
          <a:xfrm>
            <a:off x="0" y="222120"/>
            <a:ext cx="9143640" cy="31068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48" name="Rectangle 6"/>
          <p:cNvSpPr/>
          <p:nvPr/>
        </p:nvSpPr>
        <p:spPr>
          <a:xfrm>
            <a:off x="0" y="0"/>
            <a:ext cx="9143640" cy="41868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Click </a:t>
            </a: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to edit </a:t>
            </a: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Maste</a:t>
            </a: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r title </a:t>
            </a: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style</a:t>
            </a:r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73280"/>
            <a:ext cx="4038120" cy="4717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Arial"/>
              </a:rPr>
              <a:t>Edit Master text styles</a:t>
            </a:r>
            <a:endParaRPr b="0" lang="en-US" sz="2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00584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1188720" indent="-13716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48320" y="1673280"/>
            <a:ext cx="4038120" cy="4717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Arial"/>
              </a:rPr>
              <a:t>Edit Master text styles</a:t>
            </a:r>
            <a:endParaRPr b="0" lang="en-US" sz="2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00584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1188720" indent="-13716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dt" idx="16"/>
          </p:nvPr>
        </p:nvSpPr>
        <p:spPr>
          <a:xfrm>
            <a:off x="457200" y="18360"/>
            <a:ext cx="28951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rgbClr val="ffffff"/>
                </a:solidFill>
                <a:uFillTx/>
                <a:latin typeface="Arial"/>
              </a:rPr>
              <a:t> 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ftr" idx="17"/>
          </p:nvPr>
        </p:nvSpPr>
        <p:spPr>
          <a:xfrm>
            <a:off x="3429000" y="18360"/>
            <a:ext cx="411444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4" name="PlaceHolder 6"/>
          <p:cNvSpPr>
            <a:spLocks noGrp="1"/>
          </p:cNvSpPr>
          <p:nvPr>
            <p:ph type="sldNum" idx="18"/>
          </p:nvPr>
        </p:nvSpPr>
        <p:spPr>
          <a:xfrm>
            <a:off x="7620120" y="18360"/>
            <a:ext cx="10663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B4E0D941-8651-4EAE-8D39-01EF0EFEE221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9"/>
          <p:cNvSpPr/>
          <p:nvPr/>
        </p:nvSpPr>
        <p:spPr>
          <a:xfrm>
            <a:off x="0" y="222120"/>
            <a:ext cx="9143640" cy="31068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0" y="0"/>
            <a:ext cx="9143640" cy="41868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76520"/>
            <a:ext cx="3931560" cy="639360"/>
          </a:xfrm>
          <a:prstGeom prst="rect">
            <a:avLst/>
          </a:prstGeom>
          <a:noFill/>
          <a:ln w="4428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/>
                </a:solidFill>
                <a:uFillTx/>
                <a:latin typeface="Arial"/>
              </a:rPr>
              <a:t>Edit Master text styles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2438280"/>
            <a:ext cx="393156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Edit Master text styles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005840" indent="-182880" defTabSz="914400">
              <a:lnSpc>
                <a:spcPct val="100000"/>
              </a:lnSpc>
              <a:spcBef>
                <a:spcPts val="32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uFillTx/>
                <a:latin typeface="Arial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1188720" indent="-137160" defTabSz="914400">
              <a:lnSpc>
                <a:spcPct val="100000"/>
              </a:lnSpc>
              <a:spcBef>
                <a:spcPts val="32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uFillTx/>
                <a:latin typeface="Arial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754880" y="1676520"/>
            <a:ext cx="3931560" cy="639360"/>
          </a:xfrm>
          <a:prstGeom prst="rect">
            <a:avLst/>
          </a:prstGeom>
          <a:noFill/>
          <a:ln w="4428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2"/>
                </a:solidFill>
                <a:uFillTx/>
                <a:latin typeface="Arial"/>
              </a:rPr>
              <a:t>Edit Master text styles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4754880" y="2438280"/>
            <a:ext cx="393156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Edit Master text styles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Second level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731520" indent="-182880" defTabSz="914400">
              <a:lnSpc>
                <a:spcPct val="100000"/>
              </a:lnSpc>
              <a:spcBef>
                <a:spcPts val="36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005840" indent="-182880" defTabSz="914400">
              <a:lnSpc>
                <a:spcPct val="100000"/>
              </a:lnSpc>
              <a:spcBef>
                <a:spcPts val="32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uFillTx/>
                <a:latin typeface="Arial"/>
              </a:rPr>
              <a:t>Fourth level</a:t>
            </a:r>
            <a:endParaRPr b="0" lang="en-US" sz="16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1188720" indent="-137160" defTabSz="914400">
              <a:lnSpc>
                <a:spcPct val="100000"/>
              </a:lnSpc>
              <a:spcBef>
                <a:spcPts val="320"/>
              </a:spcBef>
              <a:buClr>
                <a:srgbClr val="521b92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uFillTx/>
                <a:latin typeface="Arial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65" name="PlaceHolder 6"/>
          <p:cNvSpPr>
            <a:spLocks noGrp="1"/>
          </p:cNvSpPr>
          <p:nvPr>
            <p:ph type="ftr" idx="19"/>
          </p:nvPr>
        </p:nvSpPr>
        <p:spPr>
          <a:xfrm>
            <a:off x="457200" y="18360"/>
            <a:ext cx="708624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6" name="PlaceHolder 7"/>
          <p:cNvSpPr>
            <a:spLocks noGrp="1"/>
          </p:cNvSpPr>
          <p:nvPr>
            <p:ph type="sldNum" idx="20"/>
          </p:nvPr>
        </p:nvSpPr>
        <p:spPr>
          <a:xfrm>
            <a:off x="7620120" y="18360"/>
            <a:ext cx="10663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D9109FD1-E286-4FA4-AD00-05BFE153533A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cxnSp>
        <p:nvCxnSpPr>
          <p:cNvPr id="67" name="Straight Connector 10"/>
          <p:cNvCxnSpPr/>
          <p:nvPr/>
        </p:nvCxnSpPr>
        <p:spPr>
          <a:xfrm flipH="1">
            <a:off x="4572000" y="1691640"/>
            <a:ext cx="1080" cy="4709520"/>
          </a:xfrm>
          <a:prstGeom prst="straightConnector1">
            <a:avLst/>
          </a:prstGeom>
          <a:ln w="19050">
            <a:solidFill>
              <a:srgbClr val="323232"/>
            </a:solidFill>
            <a:rou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9"/>
          <p:cNvSpPr/>
          <p:nvPr/>
        </p:nvSpPr>
        <p:spPr>
          <a:xfrm>
            <a:off x="0" y="222120"/>
            <a:ext cx="9143640" cy="31068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69" name="Rectangle 6"/>
          <p:cNvSpPr/>
          <p:nvPr/>
        </p:nvSpPr>
        <p:spPr>
          <a:xfrm>
            <a:off x="0" y="0"/>
            <a:ext cx="9143640" cy="41868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dt" idx="21"/>
          </p:nvPr>
        </p:nvSpPr>
        <p:spPr>
          <a:xfrm>
            <a:off x="457200" y="18360"/>
            <a:ext cx="28951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rgbClr val="ffffff"/>
                </a:solidFill>
                <a:uFillTx/>
                <a:latin typeface="Arial"/>
              </a:rPr>
              <a:t> 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ftr" idx="22"/>
          </p:nvPr>
        </p:nvSpPr>
        <p:spPr>
          <a:xfrm>
            <a:off x="3429000" y="18360"/>
            <a:ext cx="411444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sldNum" idx="23"/>
          </p:nvPr>
        </p:nvSpPr>
        <p:spPr>
          <a:xfrm>
            <a:off x="7620120" y="18360"/>
            <a:ext cx="10663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7390D872-9BD7-45DD-9D42-5CDC830B997D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Click to edit the outline text format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trike="noStrike" u="none">
                <a:solidFill>
                  <a:schemeClr val="dk1"/>
                </a:solidFill>
                <a:uFillTx/>
                <a:latin typeface="Arial"/>
              </a:rPr>
              <a:t>Third Outline Level</a:t>
            </a:r>
            <a:endParaRPr b="0" lang="en-US" sz="16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trike="noStrike" u="none">
                <a:solidFill>
                  <a:schemeClr val="dk1"/>
                </a:solidFill>
                <a:uFillTx/>
                <a:latin typeface="Arial"/>
              </a:rPr>
              <a:t>Fourth Outline Level</a:t>
            </a:r>
            <a:endParaRPr b="0" lang="en-US" sz="1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9"/>
          <p:cNvSpPr/>
          <p:nvPr/>
        </p:nvSpPr>
        <p:spPr>
          <a:xfrm>
            <a:off x="0" y="222120"/>
            <a:ext cx="9143640" cy="310680"/>
          </a:xfrm>
          <a:prstGeom prst="rect">
            <a:avLst/>
          </a:prstGeom>
          <a:gradFill rotWithShape="0">
            <a:gsLst>
              <a:gs pos="0">
                <a:srgbClr val="521b92"/>
              </a:gs>
              <a:gs pos="50000">
                <a:srgbClr val="b88dea"/>
              </a:gs>
              <a:gs pos="100000">
                <a:srgbClr val="dcc6f4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77" name="Rectangle 6"/>
          <p:cNvSpPr/>
          <p:nvPr/>
        </p:nvSpPr>
        <p:spPr>
          <a:xfrm>
            <a:off x="0" y="0"/>
            <a:ext cx="9143640" cy="418680"/>
          </a:xfrm>
          <a:prstGeom prst="rect">
            <a:avLst/>
          </a:prstGeom>
          <a:gradFill rotWithShape="0">
            <a:gsLst>
              <a:gs pos="0">
                <a:srgbClr val="323232"/>
              </a:gs>
              <a:gs pos="66000">
                <a:srgbClr val="404040"/>
              </a:gs>
              <a:gs pos="99000">
                <a:srgbClr val="595959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Arial"/>
            </a:endParaRPr>
          </a:p>
        </p:txBody>
      </p:sp>
      <p:sp>
        <p:nvSpPr>
          <p:cNvPr id="78" name="PlaceHolder 1"/>
          <p:cNvSpPr>
            <a:spLocks noGrp="1"/>
          </p:cNvSpPr>
          <p:nvPr>
            <p:ph type="dt" idx="24"/>
          </p:nvPr>
        </p:nvSpPr>
        <p:spPr>
          <a:xfrm>
            <a:off x="457200" y="18360"/>
            <a:ext cx="28951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rgbClr val="ffffff"/>
                </a:solidFill>
                <a:uFillTx/>
                <a:latin typeface="Arial"/>
              </a:rPr>
              <a:t> </a:t>
            </a:r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ftr" idx="25"/>
          </p:nvPr>
        </p:nvSpPr>
        <p:spPr>
          <a:xfrm>
            <a:off x="3429000" y="18360"/>
            <a:ext cx="411444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sldNum" idx="26"/>
          </p:nvPr>
        </p:nvSpPr>
        <p:spPr>
          <a:xfrm>
            <a:off x="7620120" y="18360"/>
            <a:ext cx="1066320" cy="32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1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2F4B4959-E6ED-40BE-838F-617632DD93B3}" type="slidenum">
              <a:rPr b="1" lang="en-US" sz="1400" strike="noStrike" u="none">
                <a:solidFill>
                  <a:srgbClr val="ffffff"/>
                </a:solidFill>
                <a:uFillTx/>
                <a:latin typeface="Arial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https://cs.pomona.edu/classes/cs105/" TargetMode="Externa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hyperlink" Target="https://cs.pomona.edu/classes/cs105" TargetMode="Externa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9.jpeg"/><Relationship Id="rId11" Type="http://schemas.openxmlformats.org/officeDocument/2006/relationships/image" Target="../media/image9.jpeg"/><Relationship Id="rId12" Type="http://schemas.openxmlformats.org/officeDocument/2006/relationships/slideLayout" Target="../slideLayouts/slideLayout1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slideLayout" Target="../slideLayouts/slideLayout1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subTitle"/>
          </p:nvPr>
        </p:nvSpPr>
        <p:spPr>
          <a:xfrm>
            <a:off x="685800" y="3505320"/>
            <a:ext cx="7924320" cy="609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CS 105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       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         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     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title"/>
          </p:nvPr>
        </p:nvSpPr>
        <p:spPr>
          <a:xfrm>
            <a:off x="685800" y="2666880"/>
            <a:ext cx="7848360" cy="63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3200" spc="-99" strike="noStrike" u="none">
                <a:solidFill>
                  <a:schemeClr val="dk2"/>
                </a:solidFill>
                <a:uFillTx/>
                <a:latin typeface="Arial"/>
              </a:rPr>
              <a:t>Lecture 1: Introduction to Computer Systems</a:t>
            </a:r>
            <a:endParaRPr b="0" lang="en-US" sz="3200" spc="-99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15" name="Title 1"/>
          <p:cNvSpPr/>
          <p:nvPr/>
        </p:nvSpPr>
        <p:spPr>
          <a:xfrm>
            <a:off x="685800" y="4643280"/>
            <a:ext cx="7848360" cy="63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2400" spc="-99" strike="noStrike" u="none">
              <a:solidFill>
                <a:schemeClr val="lt2"/>
              </a:solidFill>
              <a:uFillTx/>
              <a:latin typeface="Arial"/>
            </a:endParaRPr>
          </a:p>
        </p:txBody>
      </p:sp>
      <p:sp>
        <p:nvSpPr>
          <p:cNvPr id="116" name="TextBox 5"/>
          <p:cNvSpPr/>
          <p:nvPr/>
        </p:nvSpPr>
        <p:spPr>
          <a:xfrm>
            <a:off x="3200400" y="6475680"/>
            <a:ext cx="40381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trike="noStrike" u="sng">
                <a:solidFill>
                  <a:schemeClr val="dk1"/>
                </a:solidFill>
                <a:uFillTx/>
                <a:latin typeface="Arial"/>
                <a:hlinkClick r:id="rId1"/>
              </a:rPr>
              <a:t>https://cs.pomona.edu/classes/cs105/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  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7" name="Picture 6" descr="A qr code with a few black squares&#10;&#10;Description automatically generated"/>
          <p:cNvPicPr/>
          <p:nvPr/>
        </p:nvPicPr>
        <p:blipFill>
          <a:blip r:embed="rId2"/>
          <a:stretch/>
        </p:blipFill>
        <p:spPr>
          <a:xfrm>
            <a:off x="7146000" y="4863960"/>
            <a:ext cx="1980720" cy="1980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Exercise 1: Boolean Operations</a:t>
            </a:r>
            <a:endParaRPr b="0" lang="en-US" sz="4000" spc="-99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87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Evaluate each of the following expressions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731520" indent="-45720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AutoNum type="arabicPeriod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</a:rPr>
              <a:t>1 | (~1)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731520" indent="-45720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AutoNum type="arabicPeriod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</a:rPr>
              <a:t>~( 1 | 1)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731520" indent="-45720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AutoNum type="arabicPeriod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</a:rPr>
              <a:t>(~1) &amp; 1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731520" indent="-45720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AutoNum type="arabicPeriod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</a:rPr>
              <a:t>~( 1 ^ 1)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</a:pP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85" name="TextBox 3"/>
          <p:cNvSpPr/>
          <p:nvPr/>
        </p:nvSpPr>
        <p:spPr>
          <a:xfrm>
            <a:off x="2971800" y="1981080"/>
            <a:ext cx="45716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0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= 1 | 0 = 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6" name="TextBox 4"/>
          <p:cNvSpPr/>
          <p:nvPr/>
        </p:nvSpPr>
        <p:spPr>
          <a:xfrm>
            <a:off x="2971800" y="2385720"/>
            <a:ext cx="45716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0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= ~ ( 1 ) = 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7" name="TextBox 5"/>
          <p:cNvSpPr/>
          <p:nvPr/>
        </p:nvSpPr>
        <p:spPr>
          <a:xfrm>
            <a:off x="2971800" y="2743200"/>
            <a:ext cx="45716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0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= (0) &amp; 1 = 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8" name="TextBox 6"/>
          <p:cNvSpPr/>
          <p:nvPr/>
        </p:nvSpPr>
        <p:spPr>
          <a:xfrm>
            <a:off x="2971800" y="3088800"/>
            <a:ext cx="45716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0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= ~ ( 0 ) = 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9" name="Rectangle 7"/>
          <p:cNvSpPr/>
          <p:nvPr/>
        </p:nvSpPr>
        <p:spPr>
          <a:xfrm>
            <a:off x="2590920" y="2022120"/>
            <a:ext cx="3352320" cy="1692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1" dur="indefinite" restart="never" nodeType="tmRoot">
          <p:childTnLst>
            <p:seq>
              <p:cTn id="102" dur="indefinite" nodeType="mainSeq"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61596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Bytes and Memory</a:t>
            </a:r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457200" y="1673280"/>
            <a:ext cx="4650120" cy="4717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18288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1" lang="en-US" sz="2000" strike="noStrike" u="none">
                <a:solidFill>
                  <a:schemeClr val="accent1"/>
                </a:solidFill>
                <a:uFillTx/>
                <a:latin typeface="Arial"/>
              </a:rPr>
              <a:t>Memory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 is an array of bits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</a:pP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A </a:t>
            </a:r>
            <a:r>
              <a:rPr b="1" lang="en-US" sz="2000" strike="noStrike" u="none">
                <a:solidFill>
                  <a:schemeClr val="accent1"/>
                </a:solidFill>
                <a:uFillTx/>
                <a:latin typeface="Arial"/>
              </a:rPr>
              <a:t>byte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 is a unit of eight bits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An index into the array of memory is an </a:t>
            </a:r>
            <a:r>
              <a:rPr b="1" lang="en-US" sz="2000" strike="noStrike" u="none">
                <a:solidFill>
                  <a:schemeClr val="accent1"/>
                </a:solidFill>
                <a:uFillTx/>
                <a:latin typeface="Arial"/>
              </a:rPr>
              <a:t>address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, </a:t>
            </a:r>
            <a:r>
              <a:rPr b="1" lang="en-US" sz="2000" strike="noStrike" u="none">
                <a:solidFill>
                  <a:schemeClr val="accent1"/>
                </a:solidFill>
                <a:uFillTx/>
                <a:latin typeface="Arial"/>
              </a:rPr>
              <a:t>location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, or </a:t>
            </a:r>
            <a:r>
              <a:rPr b="1" lang="en-US" sz="2000" strike="noStrike" u="none">
                <a:solidFill>
                  <a:schemeClr val="accent1"/>
                </a:solidFill>
                <a:uFillTx/>
                <a:latin typeface="Arial"/>
              </a:rPr>
              <a:t>pointer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We speak of the </a:t>
            </a:r>
            <a:r>
              <a:rPr b="0" i="1" lang="en-US" sz="2000" strike="noStrike" u="none">
                <a:solidFill>
                  <a:schemeClr val="dk1"/>
                </a:solidFill>
                <a:uFillTx/>
                <a:latin typeface="Arial"/>
              </a:rPr>
              <a:t>value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 in memory at an address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The value may be a single byte …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… 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or a multi-byte quantity starting at that address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grpSp>
        <p:nvGrpSpPr>
          <p:cNvPr id="192" name="Group 5"/>
          <p:cNvGrpSpPr/>
          <p:nvPr/>
        </p:nvGrpSpPr>
        <p:grpSpPr>
          <a:xfrm>
            <a:off x="6718680" y="1789200"/>
            <a:ext cx="1055520" cy="4964760"/>
            <a:chOff x="6718680" y="1789200"/>
            <a:chExt cx="1055520" cy="4964760"/>
          </a:xfrm>
        </p:grpSpPr>
        <p:sp>
          <p:nvSpPr>
            <p:cNvPr id="193" name="Rectangle 38"/>
            <p:cNvSpPr/>
            <p:nvPr/>
          </p:nvSpPr>
          <p:spPr>
            <a:xfrm>
              <a:off x="6718680" y="6297120"/>
              <a:ext cx="1055520" cy="1519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1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94" name="Rectangle 39"/>
            <p:cNvSpPr/>
            <p:nvPr/>
          </p:nvSpPr>
          <p:spPr>
            <a:xfrm>
              <a:off x="6718680" y="6139080"/>
              <a:ext cx="1055520" cy="1519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0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95" name="Rectangle 40"/>
            <p:cNvSpPr/>
            <p:nvPr/>
          </p:nvSpPr>
          <p:spPr>
            <a:xfrm>
              <a:off x="6718680" y="6449400"/>
              <a:ext cx="1055520" cy="1519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1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96" name="Rectangle 41"/>
            <p:cNvSpPr/>
            <p:nvPr/>
          </p:nvSpPr>
          <p:spPr>
            <a:xfrm>
              <a:off x="6718680" y="6602040"/>
              <a:ext cx="1055520" cy="1519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0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97" name="Rectangle 42"/>
            <p:cNvSpPr/>
            <p:nvPr/>
          </p:nvSpPr>
          <p:spPr>
            <a:xfrm>
              <a:off x="6718680" y="5672160"/>
              <a:ext cx="1055520" cy="1519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0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98" name="Rectangle 43"/>
            <p:cNvSpPr/>
            <p:nvPr/>
          </p:nvSpPr>
          <p:spPr>
            <a:xfrm>
              <a:off x="6718680" y="5514120"/>
              <a:ext cx="1055520" cy="1519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0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99" name="Rectangle 44"/>
            <p:cNvSpPr/>
            <p:nvPr/>
          </p:nvSpPr>
          <p:spPr>
            <a:xfrm>
              <a:off x="6718680" y="5824800"/>
              <a:ext cx="1055520" cy="1519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1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0" name="Rectangle 45"/>
            <p:cNvSpPr/>
            <p:nvPr/>
          </p:nvSpPr>
          <p:spPr>
            <a:xfrm>
              <a:off x="6718680" y="5977080"/>
              <a:ext cx="1055520" cy="1519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1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1" name="Rectangle 46"/>
            <p:cNvSpPr/>
            <p:nvPr/>
          </p:nvSpPr>
          <p:spPr>
            <a:xfrm>
              <a:off x="6718680" y="5056200"/>
              <a:ext cx="1055520" cy="1519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0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2" name="Rectangle 47"/>
            <p:cNvSpPr/>
            <p:nvPr/>
          </p:nvSpPr>
          <p:spPr>
            <a:xfrm>
              <a:off x="6718680" y="4898160"/>
              <a:ext cx="1055520" cy="1519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1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3" name="Rectangle 48"/>
            <p:cNvSpPr/>
            <p:nvPr/>
          </p:nvSpPr>
          <p:spPr>
            <a:xfrm>
              <a:off x="6718680" y="5208480"/>
              <a:ext cx="1055520" cy="1519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1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4" name="Rectangle 49"/>
            <p:cNvSpPr/>
            <p:nvPr/>
          </p:nvSpPr>
          <p:spPr>
            <a:xfrm>
              <a:off x="6718680" y="5361120"/>
              <a:ext cx="1055520" cy="1519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0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5" name="Rectangle 50"/>
            <p:cNvSpPr/>
            <p:nvPr/>
          </p:nvSpPr>
          <p:spPr>
            <a:xfrm>
              <a:off x="6718680" y="4431240"/>
              <a:ext cx="1055520" cy="1519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1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6" name="Rectangle 51"/>
            <p:cNvSpPr/>
            <p:nvPr/>
          </p:nvSpPr>
          <p:spPr>
            <a:xfrm>
              <a:off x="6718680" y="4273200"/>
              <a:ext cx="1055520" cy="1519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1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7" name="Rectangle 52"/>
            <p:cNvSpPr/>
            <p:nvPr/>
          </p:nvSpPr>
          <p:spPr>
            <a:xfrm>
              <a:off x="6718680" y="4583880"/>
              <a:ext cx="1055520" cy="1519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0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8" name="Rectangle 53"/>
            <p:cNvSpPr/>
            <p:nvPr/>
          </p:nvSpPr>
          <p:spPr>
            <a:xfrm>
              <a:off x="6718680" y="4736160"/>
              <a:ext cx="1055520" cy="1519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0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9" name="Rectangle 54"/>
            <p:cNvSpPr/>
            <p:nvPr/>
          </p:nvSpPr>
          <p:spPr>
            <a:xfrm>
              <a:off x="6718680" y="3813120"/>
              <a:ext cx="1055520" cy="1519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0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10" name="Rectangle 55"/>
            <p:cNvSpPr/>
            <p:nvPr/>
          </p:nvSpPr>
          <p:spPr>
            <a:xfrm>
              <a:off x="6718680" y="3655080"/>
              <a:ext cx="1055520" cy="1519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1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11" name="Rectangle 56"/>
            <p:cNvSpPr/>
            <p:nvPr/>
          </p:nvSpPr>
          <p:spPr>
            <a:xfrm>
              <a:off x="6718680" y="3965400"/>
              <a:ext cx="1055520" cy="1519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1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12" name="Rectangle 57"/>
            <p:cNvSpPr/>
            <p:nvPr/>
          </p:nvSpPr>
          <p:spPr>
            <a:xfrm>
              <a:off x="6718680" y="4117680"/>
              <a:ext cx="1055520" cy="1519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1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13" name="Rectangle 58"/>
            <p:cNvSpPr/>
            <p:nvPr/>
          </p:nvSpPr>
          <p:spPr>
            <a:xfrm>
              <a:off x="6718680" y="3188160"/>
              <a:ext cx="1055520" cy="1519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0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14" name="Rectangle 59"/>
            <p:cNvSpPr/>
            <p:nvPr/>
          </p:nvSpPr>
          <p:spPr>
            <a:xfrm>
              <a:off x="6718680" y="3030120"/>
              <a:ext cx="1055520" cy="1519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1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15" name="Rectangle 60"/>
            <p:cNvSpPr/>
            <p:nvPr/>
          </p:nvSpPr>
          <p:spPr>
            <a:xfrm>
              <a:off x="6718680" y="3340440"/>
              <a:ext cx="1055520" cy="1519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0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16" name="Rectangle 61"/>
            <p:cNvSpPr/>
            <p:nvPr/>
          </p:nvSpPr>
          <p:spPr>
            <a:xfrm>
              <a:off x="6718680" y="3493080"/>
              <a:ext cx="1055520" cy="1519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0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17" name="Rectangle 62"/>
            <p:cNvSpPr/>
            <p:nvPr/>
          </p:nvSpPr>
          <p:spPr>
            <a:xfrm>
              <a:off x="6718680" y="2572200"/>
              <a:ext cx="1055520" cy="1519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1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18" name="Rectangle 63"/>
            <p:cNvSpPr/>
            <p:nvPr/>
          </p:nvSpPr>
          <p:spPr>
            <a:xfrm>
              <a:off x="6718680" y="2414160"/>
              <a:ext cx="1055520" cy="1519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1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19" name="Rectangle 64"/>
            <p:cNvSpPr/>
            <p:nvPr/>
          </p:nvSpPr>
          <p:spPr>
            <a:xfrm>
              <a:off x="6718680" y="2724480"/>
              <a:ext cx="1055520" cy="1519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0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20" name="Rectangle 65"/>
            <p:cNvSpPr/>
            <p:nvPr/>
          </p:nvSpPr>
          <p:spPr>
            <a:xfrm>
              <a:off x="6718680" y="2876760"/>
              <a:ext cx="1055520" cy="1519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0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21" name="Rectangle 66"/>
            <p:cNvSpPr/>
            <p:nvPr/>
          </p:nvSpPr>
          <p:spPr>
            <a:xfrm>
              <a:off x="6718680" y="1947240"/>
              <a:ext cx="1055520" cy="1519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1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22" name="Rectangle 67"/>
            <p:cNvSpPr/>
            <p:nvPr/>
          </p:nvSpPr>
          <p:spPr>
            <a:xfrm>
              <a:off x="6718680" y="1789200"/>
              <a:ext cx="1055520" cy="1519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1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23" name="Rectangle 68"/>
            <p:cNvSpPr/>
            <p:nvPr/>
          </p:nvSpPr>
          <p:spPr>
            <a:xfrm>
              <a:off x="6718680" y="2099520"/>
              <a:ext cx="1055520" cy="1519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1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24" name="Rectangle 69"/>
            <p:cNvSpPr/>
            <p:nvPr/>
          </p:nvSpPr>
          <p:spPr>
            <a:xfrm>
              <a:off x="6718680" y="2252160"/>
              <a:ext cx="1055520" cy="1519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0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225" name="Group 107"/>
          <p:cNvGrpSpPr/>
          <p:nvPr/>
        </p:nvGrpSpPr>
        <p:grpSpPr>
          <a:xfrm>
            <a:off x="6460920" y="2863440"/>
            <a:ext cx="307440" cy="4051080"/>
            <a:chOff x="6460920" y="2863440"/>
            <a:chExt cx="307440" cy="4051080"/>
          </a:xfrm>
        </p:grpSpPr>
        <p:sp>
          <p:nvSpPr>
            <p:cNvPr id="226" name="TextBox 6"/>
            <p:cNvSpPr/>
            <p:nvPr/>
          </p:nvSpPr>
          <p:spPr>
            <a:xfrm>
              <a:off x="6465240" y="6581160"/>
              <a:ext cx="30312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600" strike="noStrike" u="none">
                  <a:solidFill>
                    <a:schemeClr val="dk1"/>
                  </a:solidFill>
                  <a:uFillTx/>
                  <a:latin typeface="Consolas"/>
                </a:rPr>
                <a:t>0</a:t>
              </a:r>
              <a:endParaRPr b="0" lang="en-US" sz="1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27" name="TextBox 14"/>
            <p:cNvSpPr/>
            <p:nvPr/>
          </p:nvSpPr>
          <p:spPr>
            <a:xfrm>
              <a:off x="6460920" y="5342400"/>
              <a:ext cx="30312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600" strike="noStrike" u="none">
                  <a:solidFill>
                    <a:schemeClr val="dk1"/>
                  </a:solidFill>
                  <a:uFillTx/>
                  <a:latin typeface="Consolas"/>
                </a:rPr>
                <a:t>1</a:t>
              </a:r>
              <a:endParaRPr b="0" lang="en-US" sz="1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28" name="TextBox 22"/>
            <p:cNvSpPr/>
            <p:nvPr/>
          </p:nvSpPr>
          <p:spPr>
            <a:xfrm>
              <a:off x="6460920" y="4123080"/>
              <a:ext cx="30312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600" strike="noStrike" u="none">
                  <a:solidFill>
                    <a:schemeClr val="dk1"/>
                  </a:solidFill>
                  <a:uFillTx/>
                  <a:latin typeface="Consolas"/>
                </a:rPr>
                <a:t>2</a:t>
              </a:r>
              <a:endParaRPr b="0" lang="en-US" sz="1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29" name="TextBox 30"/>
            <p:cNvSpPr/>
            <p:nvPr/>
          </p:nvSpPr>
          <p:spPr>
            <a:xfrm>
              <a:off x="6460920" y="2863440"/>
              <a:ext cx="30312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r" defTabSz="914400">
                <a:lnSpc>
                  <a:spcPct val="100000"/>
                </a:lnSpc>
              </a:pPr>
              <a:r>
                <a:rPr b="0" lang="en-US" sz="1600" strike="noStrike" u="none">
                  <a:solidFill>
                    <a:schemeClr val="dk1"/>
                  </a:solidFill>
                  <a:uFillTx/>
                  <a:latin typeface="Consolas"/>
                </a:rPr>
                <a:t>3</a:t>
              </a:r>
              <a:endParaRPr b="0" lang="en-US" sz="1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230" name="Group 70"/>
          <p:cNvGrpSpPr/>
          <p:nvPr/>
        </p:nvGrpSpPr>
        <p:grpSpPr>
          <a:xfrm>
            <a:off x="6715080" y="1791720"/>
            <a:ext cx="1055520" cy="4999320"/>
            <a:chOff x="6715080" y="1791720"/>
            <a:chExt cx="1055520" cy="4999320"/>
          </a:xfrm>
        </p:grpSpPr>
        <p:sp>
          <p:nvSpPr>
            <p:cNvPr id="231" name="Rectangle 74"/>
            <p:cNvSpPr/>
            <p:nvPr/>
          </p:nvSpPr>
          <p:spPr>
            <a:xfrm>
              <a:off x="6715080" y="5550480"/>
              <a:ext cx="1055520" cy="12405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01101100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2" name="Rectangle 82"/>
            <p:cNvSpPr/>
            <p:nvPr/>
          </p:nvSpPr>
          <p:spPr>
            <a:xfrm>
              <a:off x="6715080" y="4307400"/>
              <a:ext cx="1055520" cy="124272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01010011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3" name="Rectangle 90"/>
            <p:cNvSpPr/>
            <p:nvPr/>
          </p:nvSpPr>
          <p:spPr>
            <a:xfrm>
              <a:off x="6715080" y="3066480"/>
              <a:ext cx="1055520" cy="12405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11010001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34" name="Rectangle 98"/>
            <p:cNvSpPr/>
            <p:nvPr/>
          </p:nvSpPr>
          <p:spPr>
            <a:xfrm>
              <a:off x="6715080" y="1791720"/>
              <a:ext cx="1055520" cy="12744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521b92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en-US" sz="1400" strike="noStrike" u="none">
                  <a:solidFill>
                    <a:schemeClr val="dk1"/>
                  </a:solidFill>
                  <a:uFillTx/>
                  <a:latin typeface="Consolas"/>
                </a:rPr>
                <a:t>00110111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235" name="Group 106"/>
          <p:cNvGrpSpPr/>
          <p:nvPr/>
        </p:nvGrpSpPr>
        <p:grpSpPr>
          <a:xfrm>
            <a:off x="3128040" y="1467720"/>
            <a:ext cx="727560" cy="413280"/>
            <a:chOff x="3128040" y="1467720"/>
            <a:chExt cx="727560" cy="413280"/>
          </a:xfrm>
        </p:grpSpPr>
        <p:sp>
          <p:nvSpPr>
            <p:cNvPr id="236" name="Rectangle 103"/>
            <p:cNvSpPr/>
            <p:nvPr/>
          </p:nvSpPr>
          <p:spPr>
            <a:xfrm>
              <a:off x="3128040" y="1467720"/>
              <a:ext cx="72756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1800" strike="noStrike" u="none">
                  <a:solidFill>
                    <a:schemeClr val="dk1"/>
                  </a:solidFill>
                  <a:uFillTx/>
                  <a:latin typeface="Arial"/>
                </a:rPr>
                <a:t>bytes</a:t>
              </a: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cxnSp>
          <p:nvCxnSpPr>
            <p:cNvPr id="237" name="Straight Connector 105"/>
            <p:cNvCxnSpPr/>
            <p:nvPr/>
          </p:nvCxnSpPr>
          <p:spPr>
            <a:xfrm>
              <a:off x="3225240" y="1881000"/>
              <a:ext cx="533880" cy="360"/>
            </a:xfrm>
            <a:prstGeom prst="straightConnector1">
              <a:avLst/>
            </a:prstGeom>
            <a:ln>
              <a:solidFill>
                <a:srgbClr val="521b92"/>
              </a:solidFill>
              <a:round/>
            </a:ln>
          </p:spPr>
        </p:cxn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3" dur="indefinite" restart="never" nodeType="tmRoot">
          <p:childTnLst>
            <p:seq>
              <p:cTn id="124" dur="indefinite" nodeType="mainSeq">
                <p:childTnLst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119160" indent="-11916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General Boolean algebras</a:t>
            </a:r>
            <a:endParaRPr b="0" lang="en-US" sz="4000" spc="-99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457200" y="1752480"/>
            <a:ext cx="8229240" cy="4403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Bitwise operations on bytes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40" name="Rectangle 5"/>
          <p:cNvSpPr/>
          <p:nvPr/>
        </p:nvSpPr>
        <p:spPr>
          <a:xfrm>
            <a:off x="802080" y="2286000"/>
            <a:ext cx="1672560" cy="1015920"/>
          </a:xfrm>
          <a:prstGeom prst="rect">
            <a:avLst/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90000" tIns="50760" bIns="5076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rgbClr val="000066"/>
                </a:solidFill>
                <a:uFillTx/>
                <a:latin typeface="Consolas"/>
                <a:ea typeface="Courier New Bold"/>
              </a:rPr>
              <a:t>  </a:t>
            </a:r>
            <a:r>
              <a:rPr b="0" lang="en-US" sz="2000" strike="noStrike" u="none">
                <a:solidFill>
                  <a:srgbClr val="000066"/>
                </a:solidFill>
                <a:uFillTx/>
                <a:latin typeface="Consolas"/>
                <a:ea typeface="Courier New Bold"/>
              </a:rPr>
              <a:t>01101001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rgbClr val="000066"/>
                </a:solidFill>
                <a:uFillTx/>
                <a:latin typeface="Consolas"/>
                <a:ea typeface="Courier New Bold"/>
              </a:rPr>
              <a:t>&amp; 01010101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rgbClr val="000066"/>
                </a:solidFill>
                <a:uFillTx/>
                <a:latin typeface="Consolas"/>
                <a:ea typeface="Courier New Bold"/>
              </a:rPr>
              <a:t>  </a:t>
            </a:r>
            <a:r>
              <a:rPr b="0" lang="en-US" sz="2000" strike="noStrike" u="none">
                <a:solidFill>
                  <a:srgbClr val="ffffff"/>
                </a:solidFill>
                <a:uFillTx/>
                <a:latin typeface="Consolas"/>
                <a:ea typeface="Courier New Bold"/>
              </a:rPr>
              <a:t>01000001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1" name="Line 6"/>
          <p:cNvSpPr/>
          <p:nvPr/>
        </p:nvSpPr>
        <p:spPr>
          <a:xfrm>
            <a:off x="863280" y="2981160"/>
            <a:ext cx="1524240" cy="1440"/>
          </a:xfrm>
          <a:prstGeom prst="line">
            <a:avLst/>
          </a:prstGeom>
          <a:ln w="25400">
            <a:solidFill>
              <a:srgbClr val="00006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4200" strike="noStrike" u="none">
              <a:solidFill>
                <a:srgbClr val="000000"/>
              </a:solidFill>
              <a:uFillTx/>
              <a:latin typeface="Gill Sans"/>
              <a:ea typeface="ヒラギノ角ゴ ProN W3"/>
            </a:endParaRPr>
          </a:p>
        </p:txBody>
      </p:sp>
      <p:sp>
        <p:nvSpPr>
          <p:cNvPr id="242" name="Rectangle 7"/>
          <p:cNvSpPr/>
          <p:nvPr/>
        </p:nvSpPr>
        <p:spPr>
          <a:xfrm>
            <a:off x="2630880" y="2286000"/>
            <a:ext cx="1672560" cy="1015920"/>
          </a:xfrm>
          <a:prstGeom prst="rect">
            <a:avLst/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90000" tIns="50760" bIns="5076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rgbClr val="000066"/>
                </a:solidFill>
                <a:uFillTx/>
                <a:latin typeface="Consolas"/>
                <a:ea typeface="Courier New Bold"/>
              </a:rPr>
              <a:t>  </a:t>
            </a:r>
            <a:r>
              <a:rPr b="0" lang="en-US" sz="2000" strike="noStrike" u="none">
                <a:solidFill>
                  <a:srgbClr val="000066"/>
                </a:solidFill>
                <a:uFillTx/>
                <a:latin typeface="Consolas"/>
                <a:ea typeface="Courier New Bold"/>
              </a:rPr>
              <a:t>01101001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rgbClr val="000066"/>
                </a:solidFill>
                <a:uFillTx/>
                <a:latin typeface="Consolas"/>
                <a:ea typeface="Courier New Bold"/>
              </a:rPr>
              <a:t>| 01010101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rgbClr val="000066"/>
                </a:solidFill>
                <a:uFillTx/>
                <a:latin typeface="Consolas"/>
                <a:ea typeface="Courier New Bold"/>
              </a:rPr>
              <a:t>  </a:t>
            </a:r>
            <a:r>
              <a:rPr b="0" lang="en-US" sz="2000" strike="noStrike" u="none">
                <a:solidFill>
                  <a:srgbClr val="ffffff"/>
                </a:solidFill>
                <a:uFillTx/>
                <a:latin typeface="Consolas"/>
                <a:ea typeface="Courier New Bold"/>
              </a:rPr>
              <a:t>01111101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3" name="Line 8"/>
          <p:cNvSpPr/>
          <p:nvPr/>
        </p:nvSpPr>
        <p:spPr>
          <a:xfrm>
            <a:off x="2692080" y="2981160"/>
            <a:ext cx="1524240" cy="1440"/>
          </a:xfrm>
          <a:prstGeom prst="line">
            <a:avLst/>
          </a:prstGeom>
          <a:ln w="25400">
            <a:solidFill>
              <a:srgbClr val="00006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4200" strike="noStrike" u="none">
              <a:solidFill>
                <a:srgbClr val="000000"/>
              </a:solidFill>
              <a:uFillTx/>
              <a:latin typeface="Gill Sans"/>
              <a:ea typeface="ヒラギノ角ゴ ProN W3"/>
            </a:endParaRPr>
          </a:p>
        </p:txBody>
      </p:sp>
      <p:sp>
        <p:nvSpPr>
          <p:cNvPr id="244" name="Rectangle 9"/>
          <p:cNvSpPr/>
          <p:nvPr/>
        </p:nvSpPr>
        <p:spPr>
          <a:xfrm>
            <a:off x="4459680" y="2286000"/>
            <a:ext cx="1672560" cy="1015920"/>
          </a:xfrm>
          <a:prstGeom prst="rect">
            <a:avLst/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90000" tIns="50760" bIns="5076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rgbClr val="000066"/>
                </a:solidFill>
                <a:uFillTx/>
                <a:latin typeface="Consolas"/>
                <a:ea typeface="Courier New Bold"/>
              </a:rPr>
              <a:t>  </a:t>
            </a:r>
            <a:r>
              <a:rPr b="0" lang="en-US" sz="2000" strike="noStrike" u="none">
                <a:solidFill>
                  <a:srgbClr val="000066"/>
                </a:solidFill>
                <a:uFillTx/>
                <a:latin typeface="Consolas"/>
                <a:ea typeface="Courier New Bold"/>
              </a:rPr>
              <a:t>01101001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rgbClr val="000066"/>
                </a:solidFill>
                <a:uFillTx/>
                <a:latin typeface="Consolas"/>
                <a:ea typeface="Courier New Bold"/>
              </a:rPr>
              <a:t>^ 01010101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rgbClr val="000066"/>
                </a:solidFill>
                <a:uFillTx/>
                <a:latin typeface="Consolas"/>
                <a:ea typeface="Courier New Bold"/>
              </a:rPr>
              <a:t>  </a:t>
            </a:r>
            <a:r>
              <a:rPr b="0" lang="en-US" sz="2000" strike="noStrike" u="none">
                <a:solidFill>
                  <a:srgbClr val="ffffff"/>
                </a:solidFill>
                <a:uFillTx/>
                <a:latin typeface="Consolas"/>
                <a:ea typeface="Courier New Bold"/>
              </a:rPr>
              <a:t>00111100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5" name="Line 10"/>
          <p:cNvSpPr/>
          <p:nvPr/>
        </p:nvSpPr>
        <p:spPr>
          <a:xfrm>
            <a:off x="4597200" y="2981160"/>
            <a:ext cx="1523880" cy="1440"/>
          </a:xfrm>
          <a:prstGeom prst="line">
            <a:avLst/>
          </a:prstGeom>
          <a:ln w="25400">
            <a:solidFill>
              <a:srgbClr val="00006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4200" strike="noStrike" u="none">
              <a:solidFill>
                <a:srgbClr val="000000"/>
              </a:solidFill>
              <a:uFillTx/>
              <a:latin typeface="Gill Sans"/>
              <a:ea typeface="ヒラギノ角ゴ ProN W3"/>
            </a:endParaRPr>
          </a:p>
        </p:txBody>
      </p:sp>
      <p:sp>
        <p:nvSpPr>
          <p:cNvPr id="246" name="Rectangle 11"/>
          <p:cNvSpPr/>
          <p:nvPr/>
        </p:nvSpPr>
        <p:spPr>
          <a:xfrm>
            <a:off x="6363000" y="2286000"/>
            <a:ext cx="1672560" cy="1015920"/>
          </a:xfrm>
          <a:prstGeom prst="rect">
            <a:avLst/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90000" tIns="50760" bIns="5076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rgbClr val="000066"/>
                </a:solidFill>
                <a:uFillTx/>
                <a:latin typeface="Consolas"/>
                <a:ea typeface="Courier New Bold"/>
              </a:rPr>
              <a:t>  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rgbClr val="000066"/>
                </a:solidFill>
                <a:uFillTx/>
                <a:latin typeface="Consolas"/>
                <a:ea typeface="Courier New Bold"/>
              </a:rPr>
              <a:t>~ 01010101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rgbClr val="000066"/>
                </a:solidFill>
                <a:uFillTx/>
                <a:latin typeface="Consolas"/>
                <a:ea typeface="Courier New Bold"/>
              </a:rPr>
              <a:t>  </a:t>
            </a:r>
            <a:r>
              <a:rPr b="0" lang="en-US" sz="2000" strike="noStrike" u="none">
                <a:solidFill>
                  <a:srgbClr val="ffffff"/>
                </a:solidFill>
                <a:uFillTx/>
                <a:latin typeface="Consolas"/>
                <a:ea typeface="Courier New Bold"/>
              </a:rPr>
              <a:t>10101010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7" name="Line 12"/>
          <p:cNvSpPr/>
          <p:nvPr/>
        </p:nvSpPr>
        <p:spPr>
          <a:xfrm>
            <a:off x="6426000" y="2981160"/>
            <a:ext cx="1600200" cy="1440"/>
          </a:xfrm>
          <a:prstGeom prst="line">
            <a:avLst/>
          </a:prstGeom>
          <a:ln w="25400">
            <a:solidFill>
              <a:srgbClr val="00006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4200" strike="noStrike" u="none">
              <a:solidFill>
                <a:srgbClr val="000000"/>
              </a:solidFill>
              <a:uFillTx/>
              <a:latin typeface="Gill Sans"/>
              <a:ea typeface="ヒラギノ角ゴ ProN W3"/>
            </a:endParaRPr>
          </a:p>
        </p:txBody>
      </p:sp>
      <p:sp>
        <p:nvSpPr>
          <p:cNvPr id="248" name="Rectangle 13"/>
          <p:cNvSpPr/>
          <p:nvPr/>
        </p:nvSpPr>
        <p:spPr>
          <a:xfrm>
            <a:off x="802080" y="2971800"/>
            <a:ext cx="1672560" cy="406080"/>
          </a:xfrm>
          <a:prstGeom prst="rect">
            <a:avLst/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90000" tIns="50760" bIns="5076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rgbClr val="cc0000"/>
                </a:solidFill>
                <a:uFillTx/>
                <a:latin typeface="Consolas"/>
                <a:ea typeface="Courier New Bold"/>
              </a:rPr>
              <a:t>  </a:t>
            </a:r>
            <a:r>
              <a:rPr b="0" lang="en-US" sz="2000" strike="noStrike" u="none">
                <a:solidFill>
                  <a:srgbClr val="cc0000"/>
                </a:solidFill>
                <a:uFillTx/>
                <a:latin typeface="Consolas"/>
                <a:ea typeface="Courier New Bold"/>
              </a:rPr>
              <a:t>01000001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9" name="Rectangle 14"/>
          <p:cNvSpPr/>
          <p:nvPr/>
        </p:nvSpPr>
        <p:spPr>
          <a:xfrm>
            <a:off x="2948040" y="2971800"/>
            <a:ext cx="1366200" cy="406080"/>
          </a:xfrm>
          <a:prstGeom prst="rect">
            <a:avLst/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90000" tIns="50760" bIns="5076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rgbClr val="cc0000"/>
                </a:solidFill>
                <a:uFillTx/>
                <a:latin typeface="Consolas"/>
                <a:ea typeface="Courier New Bold"/>
              </a:rPr>
              <a:t>01111101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0" name="Rectangle 15"/>
          <p:cNvSpPr/>
          <p:nvPr/>
        </p:nvSpPr>
        <p:spPr>
          <a:xfrm>
            <a:off x="4776840" y="2971800"/>
            <a:ext cx="1366200" cy="406080"/>
          </a:xfrm>
          <a:prstGeom prst="rect">
            <a:avLst/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90000" tIns="50760" bIns="5076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rgbClr val="cc0000"/>
                </a:solidFill>
                <a:uFillTx/>
                <a:latin typeface="Consolas"/>
                <a:ea typeface="Courier New Bold"/>
              </a:rPr>
              <a:t>00111100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1" name="Rectangle 16"/>
          <p:cNvSpPr/>
          <p:nvPr/>
        </p:nvSpPr>
        <p:spPr>
          <a:xfrm>
            <a:off x="6681600" y="2971800"/>
            <a:ext cx="1366200" cy="406080"/>
          </a:xfrm>
          <a:prstGeom prst="rect">
            <a:avLst/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rIns="90000" tIns="50760" bIns="5076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2000" strike="noStrike" u="none">
                <a:solidFill>
                  <a:srgbClr val="cc0000"/>
                </a:solidFill>
                <a:uFillTx/>
                <a:latin typeface="Consolas"/>
                <a:ea typeface="Courier New Bold"/>
              </a:rPr>
              <a:t>10101010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9" dur="indefinite" restart="never" nodeType="tmRoot">
          <p:childTnLst>
            <p:seq>
              <p:cTn id="150" dur="indefinite" nodeType="mainSeq">
                <p:childTnLst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1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1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1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Class="entr" presetID="1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Exercise 2: Bitwise Operations</a:t>
            </a:r>
            <a:endParaRPr b="0" lang="en-US" sz="4000" spc="-99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87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Assume: 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Consolas"/>
              </a:rPr>
              <a:t>a = 01101100, b = 10101010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What are the results of evaluating the following Boolean operations?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</a:pP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</a:rPr>
              <a:t>~a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</a:rPr>
              <a:t>a &amp; b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</a:rPr>
              <a:t>a | b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</a:rPr>
              <a:t>a ^ b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</a:pP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</a:pP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54" name="TextBox 5"/>
          <p:cNvSpPr/>
          <p:nvPr/>
        </p:nvSpPr>
        <p:spPr>
          <a:xfrm>
            <a:off x="2286000" y="3616920"/>
            <a:ext cx="45716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0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= 10010011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5" name="TextBox 6"/>
          <p:cNvSpPr/>
          <p:nvPr/>
        </p:nvSpPr>
        <p:spPr>
          <a:xfrm>
            <a:off x="2286000" y="4021560"/>
            <a:ext cx="45716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0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= 00101000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6" name="TextBox 7"/>
          <p:cNvSpPr/>
          <p:nvPr/>
        </p:nvSpPr>
        <p:spPr>
          <a:xfrm>
            <a:off x="2286000" y="4378680"/>
            <a:ext cx="45716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0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= 11101110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7" name="TextBox 8"/>
          <p:cNvSpPr/>
          <p:nvPr/>
        </p:nvSpPr>
        <p:spPr>
          <a:xfrm>
            <a:off x="2286000" y="4724280"/>
            <a:ext cx="45716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20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= 11000110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8" name="Rectangle 9"/>
          <p:cNvSpPr/>
          <p:nvPr/>
        </p:nvSpPr>
        <p:spPr>
          <a:xfrm>
            <a:off x="2057400" y="3450600"/>
            <a:ext cx="3352320" cy="1692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7" dur="indefinite" restart="never" nodeType="tmRoot">
          <p:childTnLst>
            <p:seq>
              <p:cTn id="168" dur="indefinite" nodeType="mainSeq"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119160" indent="-11916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Bitwise vs Logical Operations </a:t>
            </a:r>
            <a:endParaRPr b="0" lang="en-US" sz="4000" spc="-99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457200" y="1463040"/>
            <a:ext cx="8229240" cy="4937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182880" indent="-182880" defTabSz="914400">
              <a:lnSpc>
                <a:spcPct val="100000"/>
              </a:lnSpc>
              <a:spcBef>
                <a:spcPts val="299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Bitwise Operators      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Monaco"/>
                <a:ea typeface="Monaco"/>
              </a:rPr>
              <a:t>&amp;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,  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Monaco"/>
                <a:ea typeface="Monaco"/>
              </a:rPr>
              <a:t>|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,  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Monaco"/>
                <a:ea typeface="Monaco"/>
              </a:rPr>
              <a:t>~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,  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Monaco"/>
                <a:ea typeface="Monaco"/>
              </a:rPr>
              <a:t>^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 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5526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View arguments as bit vectors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5526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operations applied bit-wise in parallel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299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Logical Operators      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Monaco"/>
                <a:ea typeface="Monaco"/>
              </a:rPr>
              <a:t>&amp;&amp;, ||, !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56376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View 0 as “False”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56376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View anything nonzero as “True”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56376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Always return 0 or 1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56376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rgbClr val="ff0000"/>
                </a:solidFill>
                <a:uFillTx/>
                <a:latin typeface="Arial"/>
                <a:ea typeface="Monaco"/>
              </a:rPr>
              <a:t>Early termination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61" name="TextBox 1"/>
          <p:cNvSpPr/>
          <p:nvPr/>
        </p:nvSpPr>
        <p:spPr>
          <a:xfrm>
            <a:off x="-2222640" y="368316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9" dur="indefinite" restart="never" nodeType="tmRoot">
          <p:childTnLst>
            <p:seq>
              <p:cTn id="190" dur="indefinite" nodeType="mainSeq">
                <p:childTnLst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85000" lnSpcReduction="9999"/>
          </a:bodyPr>
          <a:p>
            <a:pPr marL="119160" indent="-11916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Exercise 3: Bitwise vs Logical Operations</a:t>
            </a:r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/>
          </p:nvPr>
        </p:nvSpPr>
        <p:spPr>
          <a:xfrm>
            <a:off x="457200" y="1673280"/>
            <a:ext cx="4038120" cy="4717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8120" indent="-3430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  <a:ea typeface="Zapf Dingbats"/>
              </a:rPr>
              <a:t>~01101100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27828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  <a:ea typeface="Zapf Dingbats"/>
              </a:rPr>
              <a:t> 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  <a:ea typeface="Zapf Dingbats"/>
              </a:rPr>
              <a:t>~00000000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27828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  <a:ea typeface="Zapf Dingbats"/>
              </a:rPr>
              <a:t>~~01101100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</a:pP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27828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  <a:ea typeface="Zapf Dingbats"/>
              </a:rPr>
              <a:t> 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  <a:ea typeface="Zapf Dingbats"/>
              </a:rPr>
              <a:t>!01101100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27828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  <a:ea typeface="Zapf Dingbats"/>
              </a:rPr>
              <a:t> 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  <a:ea typeface="Zapf Dingbats"/>
              </a:rPr>
              <a:t>!00000000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27828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  <a:ea typeface="Zapf Dingbats"/>
              </a:rPr>
              <a:t>!!01101100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</a:pP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27828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  <a:ea typeface="Zapf Dingbats"/>
              </a:rPr>
              <a:t>01101100 &amp; 10101010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27828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  <a:ea typeface="Zapf Dingbats"/>
              </a:rPr>
              <a:t>01101100 | 10101010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</a:pP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27828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  <a:ea typeface="Zapf Dingbats"/>
              </a:rPr>
              <a:t>01101100 &amp;&amp; 10101010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27828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onsolas"/>
                <a:ea typeface="Zapf Dingbats"/>
              </a:rPr>
              <a:t>01101100 || 10101010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64" name="TextBox 2"/>
          <p:cNvSpPr/>
          <p:nvPr/>
        </p:nvSpPr>
        <p:spPr>
          <a:xfrm>
            <a:off x="3772080" y="1639440"/>
            <a:ext cx="15998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38120" indent="-343080" defTabSz="914400">
              <a:lnSpc>
                <a:spcPct val="100000"/>
              </a:lnSpc>
              <a:tabLst>
                <a:tab algn="l" pos="0"/>
              </a:tabLst>
            </a:pPr>
            <a:r>
              <a:rPr b="1" lang="en-US" sz="20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10010011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5" name="TextBox 3"/>
          <p:cNvSpPr/>
          <p:nvPr/>
        </p:nvSpPr>
        <p:spPr>
          <a:xfrm>
            <a:off x="3848040" y="4561560"/>
            <a:ext cx="15998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38120" indent="-343080" defTabSz="914400">
              <a:lnSpc>
                <a:spcPct val="100000"/>
              </a:lnSpc>
              <a:tabLst>
                <a:tab algn="l" pos="0"/>
              </a:tabLst>
            </a:pPr>
            <a:r>
              <a:rPr b="1" lang="en-US" sz="2000" strike="noStrike" u="none">
                <a:solidFill>
                  <a:schemeClr val="accent1"/>
                </a:solidFill>
                <a:uFillTx/>
                <a:latin typeface="Consolas"/>
              </a:rPr>
              <a:t>00101000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6" name="TextBox 5"/>
          <p:cNvSpPr/>
          <p:nvPr/>
        </p:nvSpPr>
        <p:spPr>
          <a:xfrm>
            <a:off x="3853800" y="4933800"/>
            <a:ext cx="15998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38120" indent="-343080" defTabSz="914400">
              <a:lnSpc>
                <a:spcPct val="100000"/>
              </a:lnSpc>
              <a:tabLst>
                <a:tab algn="l" pos="0"/>
              </a:tabLst>
            </a:pPr>
            <a:r>
              <a:rPr b="1" lang="en-US" sz="2000" strike="noStrike" u="none">
                <a:solidFill>
                  <a:schemeClr val="accent1"/>
                </a:solidFill>
                <a:uFillTx/>
                <a:latin typeface="Consolas"/>
              </a:rPr>
              <a:t>11101110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7" name="TextBox 1"/>
          <p:cNvSpPr/>
          <p:nvPr/>
        </p:nvSpPr>
        <p:spPr>
          <a:xfrm>
            <a:off x="3772080" y="2039040"/>
            <a:ext cx="15998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38120" indent="-343080" defTabSz="914400">
              <a:lnSpc>
                <a:spcPct val="100000"/>
              </a:lnSpc>
              <a:tabLst>
                <a:tab algn="l" pos="0"/>
              </a:tabLst>
            </a:pPr>
            <a:r>
              <a:rPr b="1" lang="en-US" sz="20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11111111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8" name="TextBox 4"/>
          <p:cNvSpPr/>
          <p:nvPr/>
        </p:nvSpPr>
        <p:spPr>
          <a:xfrm>
            <a:off x="3772080" y="2388240"/>
            <a:ext cx="15998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38120" indent="-343080" defTabSz="914400">
              <a:lnSpc>
                <a:spcPct val="100000"/>
              </a:lnSpc>
              <a:tabLst>
                <a:tab algn="l" pos="0"/>
              </a:tabLst>
            </a:pPr>
            <a:r>
              <a:rPr b="1" lang="en-US" sz="20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01101100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9" name="TextBox 7"/>
          <p:cNvSpPr/>
          <p:nvPr/>
        </p:nvSpPr>
        <p:spPr>
          <a:xfrm>
            <a:off x="3763440" y="3115440"/>
            <a:ext cx="15998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38120" indent="-343080" defTabSz="914400">
              <a:lnSpc>
                <a:spcPct val="100000"/>
              </a:lnSpc>
              <a:tabLst>
                <a:tab algn="l" pos="0"/>
              </a:tabLst>
            </a:pPr>
            <a:r>
              <a:rPr b="1" lang="en-US" sz="20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00000000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0" name="TextBox 8"/>
          <p:cNvSpPr/>
          <p:nvPr/>
        </p:nvSpPr>
        <p:spPr>
          <a:xfrm>
            <a:off x="3763440" y="3515040"/>
            <a:ext cx="15998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38120" indent="-343080" defTabSz="914400">
              <a:lnSpc>
                <a:spcPct val="100000"/>
              </a:lnSpc>
              <a:tabLst>
                <a:tab algn="l" pos="0"/>
              </a:tabLst>
            </a:pPr>
            <a:r>
              <a:rPr b="1" lang="en-US" sz="20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00000001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1" name="TextBox 9"/>
          <p:cNvSpPr/>
          <p:nvPr/>
        </p:nvSpPr>
        <p:spPr>
          <a:xfrm>
            <a:off x="3763440" y="3864240"/>
            <a:ext cx="15998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38120" indent="-343080" defTabSz="914400">
              <a:lnSpc>
                <a:spcPct val="100000"/>
              </a:lnSpc>
              <a:tabLst>
                <a:tab algn="l" pos="0"/>
              </a:tabLst>
            </a:pPr>
            <a:r>
              <a:rPr b="1" lang="en-US" sz="20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00000001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2" name="TextBox 10"/>
          <p:cNvSpPr/>
          <p:nvPr/>
        </p:nvSpPr>
        <p:spPr>
          <a:xfrm>
            <a:off x="3848040" y="5688000"/>
            <a:ext cx="15998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38120" indent="-343080" defTabSz="914400">
              <a:lnSpc>
                <a:spcPct val="100000"/>
              </a:lnSpc>
              <a:tabLst>
                <a:tab algn="l" pos="0"/>
              </a:tabLst>
            </a:pPr>
            <a:r>
              <a:rPr b="1" lang="en-US" sz="20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00000001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3" name="TextBox 11"/>
          <p:cNvSpPr/>
          <p:nvPr/>
        </p:nvSpPr>
        <p:spPr>
          <a:xfrm>
            <a:off x="3848040" y="6037560"/>
            <a:ext cx="15998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38120" indent="-343080" defTabSz="914400">
              <a:lnSpc>
                <a:spcPct val="100000"/>
              </a:lnSpc>
              <a:tabLst>
                <a:tab algn="l" pos="0"/>
              </a:tabLst>
            </a:pPr>
            <a:r>
              <a:rPr b="1" lang="en-US" sz="2000" strike="noStrike" u="none">
                <a:solidFill>
                  <a:schemeClr val="accent1"/>
                </a:solidFill>
                <a:uFillTx/>
                <a:latin typeface="Consolas"/>
                <a:ea typeface="Zapf Dingbats"/>
              </a:rPr>
              <a:t>00000001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4" name="Rectangle 6"/>
          <p:cNvSpPr/>
          <p:nvPr/>
        </p:nvSpPr>
        <p:spPr>
          <a:xfrm>
            <a:off x="3853800" y="1431720"/>
            <a:ext cx="1942920" cy="526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3" dur="indefinite" restart="never" nodeType="tmRoot">
          <p:childTnLst>
            <p:seq>
              <p:cTn id="204" dur="indefinite" nodeType="mainSeq"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119160" indent="-11916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Bit Shifting</a:t>
            </a:r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457200" y="1673280"/>
            <a:ext cx="5181120" cy="4717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Left Shift: 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x &lt;&lt; y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5526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Shift bit-vector </a:t>
            </a:r>
            <a:r>
              <a:rPr b="1" lang="en-US" sz="20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x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 left </a:t>
            </a:r>
            <a:r>
              <a:rPr b="1" lang="en-US" sz="20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y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 positions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5526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Throw away extra bits on left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5526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Fill with 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  <a:ea typeface="Monaco"/>
              </a:rPr>
              <a:t>0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’s on right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</a:pP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Right Shift: 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	</a:t>
            </a:r>
            <a:r>
              <a:rPr b="1" lang="en-US" sz="24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x &gt;&gt; y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5526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Shift bit-vector </a:t>
            </a:r>
            <a:r>
              <a:rPr b="1" lang="en-US" sz="20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x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 right </a:t>
            </a:r>
            <a:r>
              <a:rPr b="1" lang="en-US" sz="20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y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 positions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5526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Throw away extra bits on right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5526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Logical shift: Fill with 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  <a:ea typeface="Monaco"/>
              </a:rPr>
              <a:t>0</a:t>
            </a: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’s on left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5526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Monaco"/>
              </a:rPr>
              <a:t>Arithmetic shift: Replicate most significant bit on left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</a:pP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4952880" y="4212000"/>
            <a:ext cx="4038120" cy="1221840"/>
          </a:xfrm>
          <a:prstGeom prst="rect">
            <a:avLst/>
          </a:prstGeom>
          <a:solidFill>
            <a:schemeClr val="lt1"/>
          </a:solidFill>
          <a:ln w="26280">
            <a:solidFill>
              <a:schemeClr val="accent2"/>
            </a:solidFill>
            <a:round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Choice between logical and arithmetic depends on the type of data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78" name="Content Placeholder 1"/>
          <p:cNvSpPr/>
          <p:nvPr/>
        </p:nvSpPr>
        <p:spPr>
          <a:xfrm>
            <a:off x="4952880" y="2032200"/>
            <a:ext cx="4038120" cy="1221840"/>
          </a:xfrm>
          <a:prstGeom prst="rect">
            <a:avLst/>
          </a:prstGeom>
          <a:solidFill>
            <a:srgbClr val="ffffff"/>
          </a:solidFill>
          <a:ln>
            <a:solidFill>
              <a:srgbClr val="7a27d8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anchor="t">
            <a:normAutofit/>
          </a:bodyPr>
          <a:p>
            <a:pPr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Undefined Behavior if you shift amount &lt; 0 or ≥ word size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7" dur="indefinite" restart="never" nodeType="tmRoot">
          <p:childTnLst>
            <p:seq>
              <p:cTn id="238" dur="indefinite" nodeType="mainSeq">
                <p:childTnLst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Example: Bit Shifting</a:t>
            </a:r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457200" y="1673280"/>
            <a:ext cx="4038120" cy="4717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Monaco"/>
                <a:ea typeface="Zapf Dingbats"/>
              </a:rPr>
              <a:t>01101001 &lt;&lt; 4 </a:t>
            </a:r>
            <a:endParaRPr b="0" lang="en-US" sz="2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Monaco"/>
                <a:ea typeface="Zapf Dingbats"/>
              </a:rPr>
              <a:t>01101001 &gt;&gt;</a:t>
            </a:r>
            <a:r>
              <a:rPr b="0" lang="en-US" sz="2800" strike="noStrike" u="none" baseline="-25000">
                <a:solidFill>
                  <a:schemeClr val="dk1"/>
                </a:solidFill>
                <a:uFillTx/>
                <a:latin typeface="Monaco"/>
                <a:ea typeface="Zapf Dingbats"/>
              </a:rPr>
              <a:t>l</a:t>
            </a:r>
            <a:r>
              <a:rPr b="0" lang="en-US" sz="2800" strike="noStrike" u="none">
                <a:solidFill>
                  <a:schemeClr val="dk1"/>
                </a:solidFill>
                <a:uFillTx/>
                <a:latin typeface="Monaco"/>
                <a:ea typeface="Zapf Dingbats"/>
              </a:rPr>
              <a:t> 2 </a:t>
            </a:r>
            <a:endParaRPr b="0" lang="en-US" sz="2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Monaco"/>
                <a:ea typeface="Zapf Dingbats"/>
              </a:rPr>
              <a:t>01101001 &gt;&gt;</a:t>
            </a:r>
            <a:r>
              <a:rPr b="0" lang="en-US" sz="2800" strike="noStrike" u="none" baseline="-25000">
                <a:solidFill>
                  <a:schemeClr val="dk1"/>
                </a:solidFill>
                <a:uFillTx/>
                <a:latin typeface="Monaco"/>
                <a:ea typeface="Zapf Dingbats"/>
              </a:rPr>
              <a:t>a</a:t>
            </a:r>
            <a:r>
              <a:rPr b="0" lang="en-US" sz="2800" strike="noStrike" u="none">
                <a:solidFill>
                  <a:schemeClr val="dk1"/>
                </a:solidFill>
                <a:uFillTx/>
                <a:latin typeface="Monaco"/>
                <a:ea typeface="Zapf Dingbats"/>
              </a:rPr>
              <a:t> 4</a:t>
            </a:r>
            <a:endParaRPr b="0" lang="en-US" sz="2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</a:pPr>
            <a:endParaRPr b="0" lang="en-US" sz="2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</a:pPr>
            <a:endParaRPr b="0" lang="en-US" sz="2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/>
          </p:nvPr>
        </p:nvSpPr>
        <p:spPr>
          <a:xfrm>
            <a:off x="4648320" y="1673280"/>
            <a:ext cx="4038120" cy="4717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accent1"/>
                </a:solidFill>
                <a:uFillTx/>
                <a:latin typeface="Monaco"/>
                <a:ea typeface="Zapf Dingbats"/>
              </a:rPr>
              <a:t>1001</a:t>
            </a:r>
            <a:r>
              <a:rPr b="0" lang="en-US" sz="2800" strike="noStrike" u="none">
                <a:solidFill>
                  <a:schemeClr val="accent1">
                    <a:lumMod val="40000"/>
                    <a:lumOff val="60000"/>
                  </a:schemeClr>
                </a:solidFill>
                <a:uFillTx/>
                <a:latin typeface="Monaco"/>
                <a:ea typeface="Zapf Dingbats"/>
              </a:rPr>
              <a:t>0000</a:t>
            </a:r>
            <a:endParaRPr b="0" lang="en-US" sz="2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accent1">
                    <a:lumMod val="40000"/>
                    <a:lumOff val="60000"/>
                  </a:schemeClr>
                </a:solidFill>
                <a:uFillTx/>
                <a:latin typeface="Monaco"/>
                <a:ea typeface="Zapf Dingbats"/>
              </a:rPr>
              <a:t>00</a:t>
            </a:r>
            <a:r>
              <a:rPr b="0" lang="en-US" sz="2800" strike="noStrike" u="none">
                <a:solidFill>
                  <a:schemeClr val="accent1"/>
                </a:solidFill>
                <a:uFillTx/>
                <a:latin typeface="Monaco"/>
                <a:ea typeface="Zapf Dingbats"/>
              </a:rPr>
              <a:t>011010</a:t>
            </a:r>
            <a:endParaRPr b="0" lang="en-US" sz="2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accent1">
                    <a:lumMod val="40000"/>
                    <a:lumOff val="60000"/>
                  </a:schemeClr>
                </a:solidFill>
                <a:uFillTx/>
                <a:latin typeface="Monaco"/>
                <a:ea typeface="Zapf Dingbats"/>
              </a:rPr>
              <a:t>0000</a:t>
            </a:r>
            <a:r>
              <a:rPr b="0" lang="en-US" sz="2800" strike="noStrike" u="none">
                <a:solidFill>
                  <a:schemeClr val="accent1"/>
                </a:solidFill>
                <a:uFillTx/>
                <a:latin typeface="Monaco"/>
                <a:ea typeface="Zapf Dingbats"/>
              </a:rPr>
              <a:t>0110</a:t>
            </a:r>
            <a:endParaRPr b="0" lang="en-US" sz="2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5" dur="indefinite" restart="never" nodeType="tmRoot">
          <p:childTnLst>
            <p:seq>
              <p:cTn id="256" dur="indefinite" nodeType="mainSeq">
                <p:childTnLst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Exercise 4: Bit Shifting</a:t>
            </a:r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/>
          </p:nvPr>
        </p:nvSpPr>
        <p:spPr>
          <a:xfrm>
            <a:off x="457200" y="1673280"/>
            <a:ext cx="4038120" cy="4717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Monaco"/>
                <a:ea typeface="Zapf Dingbats"/>
              </a:rPr>
              <a:t>10101010 &lt;&lt; 4 </a:t>
            </a:r>
            <a:endParaRPr b="0" lang="en-US" sz="2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Monaco"/>
                <a:ea typeface="Zapf Dingbats"/>
              </a:rPr>
              <a:t>10101010 &gt;&gt;</a:t>
            </a:r>
            <a:r>
              <a:rPr b="0" lang="en-US" sz="2800" strike="noStrike" u="none" baseline="-25000">
                <a:solidFill>
                  <a:schemeClr val="dk1"/>
                </a:solidFill>
                <a:uFillTx/>
                <a:latin typeface="Monaco"/>
                <a:ea typeface="Zapf Dingbats"/>
              </a:rPr>
              <a:t>l</a:t>
            </a:r>
            <a:r>
              <a:rPr b="0" lang="en-US" sz="2800" strike="noStrike" u="none">
                <a:solidFill>
                  <a:schemeClr val="dk1"/>
                </a:solidFill>
                <a:uFillTx/>
                <a:latin typeface="Monaco"/>
                <a:ea typeface="Zapf Dingbats"/>
              </a:rPr>
              <a:t> 4 </a:t>
            </a:r>
            <a:endParaRPr b="0" lang="en-US" sz="2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561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Monaco"/>
                <a:ea typeface="Zapf Dingbats"/>
              </a:rPr>
              <a:t>10101010 &gt;&gt;</a:t>
            </a:r>
            <a:r>
              <a:rPr b="0" lang="en-US" sz="2800" strike="noStrike" u="none" baseline="-25000">
                <a:solidFill>
                  <a:schemeClr val="dk1"/>
                </a:solidFill>
                <a:uFillTx/>
                <a:latin typeface="Monaco"/>
                <a:ea typeface="Zapf Dingbats"/>
              </a:rPr>
              <a:t>a</a:t>
            </a:r>
            <a:r>
              <a:rPr b="0" lang="en-US" sz="2800" strike="noStrike" u="none">
                <a:solidFill>
                  <a:schemeClr val="dk1"/>
                </a:solidFill>
                <a:uFillTx/>
                <a:latin typeface="Monaco"/>
                <a:ea typeface="Zapf Dingbats"/>
              </a:rPr>
              <a:t> 4</a:t>
            </a:r>
            <a:endParaRPr b="0" lang="en-US" sz="2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</a:pPr>
            <a:endParaRPr b="0" lang="en-US" sz="2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</a:pPr>
            <a:endParaRPr b="0" lang="en-US" sz="2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/>
          </p:nvPr>
        </p:nvSpPr>
        <p:spPr>
          <a:xfrm>
            <a:off x="4648320" y="1673280"/>
            <a:ext cx="4038120" cy="4717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accent1"/>
                </a:solidFill>
                <a:uFillTx/>
                <a:latin typeface="Monaco"/>
                <a:ea typeface="Zapf Dingbats"/>
              </a:rPr>
              <a:t>1010</a:t>
            </a:r>
            <a:r>
              <a:rPr b="0" lang="en-US" sz="2800" strike="noStrike" u="none">
                <a:solidFill>
                  <a:schemeClr val="accent1">
                    <a:lumMod val="40000"/>
                    <a:lumOff val="60000"/>
                  </a:schemeClr>
                </a:solidFill>
                <a:uFillTx/>
                <a:latin typeface="Monaco"/>
                <a:ea typeface="Zapf Dingbats"/>
              </a:rPr>
              <a:t>0000</a:t>
            </a:r>
            <a:endParaRPr b="0" lang="en-US" sz="2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accent1">
                    <a:lumMod val="40000"/>
                    <a:lumOff val="60000"/>
                  </a:schemeClr>
                </a:solidFill>
                <a:uFillTx/>
                <a:latin typeface="Monaco"/>
                <a:ea typeface="Zapf Dingbats"/>
              </a:rPr>
              <a:t>0000</a:t>
            </a:r>
            <a:r>
              <a:rPr b="0" lang="en-US" sz="2800" strike="noStrike" u="none">
                <a:solidFill>
                  <a:schemeClr val="accent1"/>
                </a:solidFill>
                <a:uFillTx/>
                <a:latin typeface="Monaco"/>
                <a:ea typeface="Zapf Dingbats"/>
              </a:rPr>
              <a:t>1010</a:t>
            </a:r>
            <a:endParaRPr b="0" lang="en-US" sz="2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chemeClr val="accent1">
                    <a:lumMod val="40000"/>
                    <a:lumOff val="60000"/>
                  </a:schemeClr>
                </a:solidFill>
                <a:uFillTx/>
                <a:latin typeface="Monaco"/>
                <a:ea typeface="Zapf Dingbats"/>
              </a:rPr>
              <a:t>1111</a:t>
            </a:r>
            <a:r>
              <a:rPr b="0" lang="en-US" sz="2800" strike="noStrike" u="none">
                <a:solidFill>
                  <a:schemeClr val="accent1"/>
                </a:solidFill>
                <a:uFillTx/>
                <a:latin typeface="Monaco"/>
                <a:ea typeface="Zapf Dingbats"/>
              </a:rPr>
              <a:t>1010</a:t>
            </a:r>
            <a:endParaRPr b="0" lang="en-US" sz="2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285" name="Rectangle 4"/>
          <p:cNvSpPr/>
          <p:nvPr/>
        </p:nvSpPr>
        <p:spPr>
          <a:xfrm>
            <a:off x="4191120" y="1523880"/>
            <a:ext cx="2698920" cy="1987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9" dur="indefinite" restart="never" nodeType="tmRoot">
          <p:childTnLst>
            <p:seq>
              <p:cTn id="270" dur="indefinite" nodeType="mainSeq"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Bits and Bytes Require Interpretation</a:t>
            </a:r>
            <a:endParaRPr b="0" lang="en-US" sz="4000" spc="-99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87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10001100 00001100 10101100 00000000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might be interpreted as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The integer 3,485,745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A floating point number close to 4.884569 x 10</a:t>
            </a:r>
            <a:r>
              <a:rPr b="0" lang="en-US" sz="2000" strike="noStrike" u="none" baseline="30000">
                <a:solidFill>
                  <a:schemeClr val="dk1"/>
                </a:solidFill>
                <a:uFillTx/>
                <a:latin typeface="Arial"/>
              </a:rPr>
              <a:t>-39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The string “105”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A portion of an image or video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An address in memory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7" dur="indefinite" restart="never" nodeType="tmRoot">
          <p:childTnLst>
            <p:seq>
              <p:cTn id="288" dur="indefinite" nodeType="mainSeq">
                <p:childTnLst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87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We are very comfortable with “coding” by now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457200" indent="-182880" defTabSz="914400"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Variables, values, conditionals, loops, functions…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But: we are interested in writing programs that run on computers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Sometimes, we need more fine-grained control (or at least more precise information) about what is happening in the actual processor and memory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This can lead to confusing situations and new subtleties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This class is to help you handle those times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19" name="Rectangle 6"/>
          <p:cNvSpPr/>
          <p:nvPr/>
        </p:nvSpPr>
        <p:spPr>
          <a:xfrm>
            <a:off x="7342200" y="6578640"/>
            <a:ext cx="1726920" cy="253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</a:pPr>
            <a:endParaRPr b="0" lang="en-US" sz="1200" strike="noStrike" u="none">
              <a:solidFill>
                <a:schemeClr val="dk1"/>
              </a:solidFill>
              <a:uFillTx/>
              <a:latin typeface="Calibri"/>
              <a:ea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Programming on Computers</a:t>
            </a:r>
            <a:endParaRPr b="0" lang="en-US" sz="4000" spc="-99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21" name="Rectangle 1"/>
          <p:cNvSpPr/>
          <p:nvPr/>
        </p:nvSpPr>
        <p:spPr>
          <a:xfrm>
            <a:off x="457200" y="2133720"/>
            <a:ext cx="4114440" cy="1066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22" name="Rectangle 3"/>
          <p:cNvSpPr/>
          <p:nvPr/>
        </p:nvSpPr>
        <p:spPr>
          <a:xfrm>
            <a:off x="762120" y="4191120"/>
            <a:ext cx="4114440" cy="1066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Information is Bits + Context</a:t>
            </a:r>
            <a:endParaRPr b="0" lang="en-US" sz="4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722160" y="2362320"/>
            <a:ext cx="7772040" cy="219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800" spc="-99" strike="noStrike" u="none" cap="all">
                <a:solidFill>
                  <a:schemeClr val="dk2"/>
                </a:solidFill>
                <a:uFillTx/>
                <a:latin typeface="Arial"/>
              </a:rPr>
              <a:t>Logistics</a:t>
            </a:r>
            <a:endParaRPr b="0" lang="en-US" sz="4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The Course in a Nutshell</a:t>
            </a:r>
            <a:endParaRPr b="0" lang="en-US" sz="4000" spc="-99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95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182880" indent="-182880" defTabSz="914400"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Textbooks (not required)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731520" indent="-182880" defTabSz="914400">
              <a:spcBef>
                <a:spcPts val="40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Bryant and O’Halloran, </a:t>
            </a:r>
            <a:r>
              <a:rPr b="0" i="1" lang="en-US" sz="1800" strike="noStrike" u="none">
                <a:solidFill>
                  <a:schemeClr val="dk1"/>
                </a:solidFill>
                <a:uFillTx/>
                <a:latin typeface="Arial"/>
              </a:rPr>
              <a:t>Computer Systems: A Programmer’s Perspective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, </a:t>
            </a:r>
            <a:r>
              <a:rPr b="1" lang="en-US" sz="1800" strike="noStrike" u="none">
                <a:solidFill>
                  <a:schemeClr val="accent2"/>
                </a:solidFill>
                <a:uFillTx/>
                <a:latin typeface="Arial"/>
              </a:rPr>
              <a:t>third edition</a:t>
            </a:r>
            <a:r>
              <a:rPr b="1" lang="en-US" sz="1800" strike="noStrike" u="none">
                <a:solidFill>
                  <a:srgbClr val="ff0000"/>
                </a:solidFill>
                <a:uFillTx/>
                <a:latin typeface="Arial"/>
              </a:rPr>
              <a:t>, 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Pearson, 2016 </a:t>
            </a: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2" marL="731520" indent="-182880" defTabSz="914400">
              <a:spcBef>
                <a:spcPts val="400"/>
              </a:spcBef>
              <a:buClr>
                <a:srgbClr val="521b92"/>
              </a:buClr>
              <a:buSzPct val="90000"/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Arpaci-Dusseau and Arpaci-Dusseau, </a:t>
            </a:r>
            <a:r>
              <a:rPr b="0" i="1" lang="en-US" sz="1800" strike="noStrike" u="none">
                <a:solidFill>
                  <a:schemeClr val="dk1"/>
                </a:solidFill>
                <a:uFillTx/>
                <a:latin typeface="Arial"/>
              </a:rPr>
              <a:t>Operating Systems: Three Easy Pieces, </a:t>
            </a:r>
            <a:r>
              <a:rPr b="0" lang="en-US" sz="1800" strike="noStrike" u="none">
                <a:solidFill>
                  <a:schemeClr val="dk1"/>
                </a:solidFill>
                <a:uFillTx/>
                <a:latin typeface="Arial"/>
              </a:rPr>
              <a:t>online, 2018</a:t>
            </a: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182880" indent="-182880" defTabSz="914400"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Classes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Cronos Pro"/>
              </a:rPr>
              <a:t>Tuesday and Thursday, 1:15-2:30pm in SCOM 102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spcBef>
                <a:spcPts val="400"/>
              </a:spcBef>
              <a:buNone/>
            </a:pP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182880" indent="-182880" defTabSz="914400"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  <a:ea typeface="Cronos Pro"/>
              </a:rPr>
              <a:t>Labs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  <a:ea typeface="Cronos Pro"/>
              </a:rPr>
              <a:t>Fridays in Edmunds 105 at 1:15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1" lang="en-US" sz="2000" strike="noStrike" u="none">
                <a:solidFill>
                  <a:schemeClr val="accent2"/>
                </a:solidFill>
                <a:uFillTx/>
                <a:latin typeface="Arial"/>
                <a:ea typeface="Cronos Pro"/>
              </a:rPr>
              <a:t>Starts this Friday</a:t>
            </a:r>
            <a:r>
              <a:rPr b="0" lang="en-US" sz="2000" strike="noStrike" u="none">
                <a:solidFill>
                  <a:srgbClr val="ff0000"/>
                </a:solidFill>
                <a:uFillTx/>
                <a:latin typeface="Arial"/>
                <a:ea typeface="Cronos Pro"/>
              </a:rPr>
              <a:t>! 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457200" indent="-182880" defTabSz="914400"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Lab nominally ends at 2:30, but we have the space longer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spcBef>
                <a:spcPts val="400"/>
              </a:spcBef>
              <a:buNone/>
            </a:pP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182880" indent="-182880" defTabSz="914400"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  <a:ea typeface="Cronos Pro"/>
              </a:rPr>
              <a:t>Office Hours Mo/Fr 9:30-11:30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182880" indent="-182880" defTabSz="914400"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  <a:ea typeface="Cronos Pro"/>
              </a:rPr>
              <a:t>Mentor Sessions TBA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3" dur="indefinite" restart="never" nodeType="tmRoot">
          <p:childTnLst>
            <p:seq>
              <p:cTn id="304" dur="indefinite" nodeType="mainSeq">
                <p:childTnLst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Grading</a:t>
            </a:r>
            <a:endParaRPr b="0" lang="en-US" sz="4000" spc="-99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/>
          </p:nvPr>
        </p:nvSpPr>
        <p:spPr>
          <a:xfrm>
            <a:off x="380880" y="1600200"/>
            <a:ext cx="8838720" cy="5333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Assignments (9)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Introduced after Wednesday class, due Thursdays at 11:59pm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Tremendous fun, work in pairs during lab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10 late days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</a:pP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Check-ins (5)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three-question quizzes (13 topics total)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Feb 14, Mar 14, Apr 4, Apr 18, May 1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Can improve grade on any topics(s) with "Extra Chance Check-in" (may take after any later check-in or during final class period May 6)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</a:pP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Grades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Must successfully complete all the assignments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40% assignments, 40% check-ins, 15% quizzes, 5% participation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21" dur="indefinite" restart="never" nodeType="tmRoot">
          <p:childTnLst>
            <p:seq>
              <p:cTn id="322" dur="indefinite" nodeType="mainSeq">
                <p:childTnLst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buNone/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Quiz 1</a:t>
            </a:r>
            <a:endParaRPr b="0" lang="en-US" sz="4000" spc="-99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8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What are the main resources you can use to get help in this class?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What should you do if you think you can’t complete an assignment on time?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Where will you be this Friday from 1:15-2:30?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>
              <a:spcBef>
                <a:spcPts val="1417"/>
              </a:spcBef>
              <a:buNone/>
            </a:pP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>
              <a:spcBef>
                <a:spcPts val="1417"/>
              </a:spcBef>
              <a:buNone/>
            </a:pP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>
              <a:spcBef>
                <a:spcPts val="1417"/>
              </a:spcBef>
              <a:buNone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&gt; Take 5 minutes to answer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>
              <a:spcBef>
                <a:spcPts val="1417"/>
              </a:spcBef>
              <a:buNone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&gt; Compare answers with your local group, update if need be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>
              <a:spcBef>
                <a:spcPts val="1417"/>
              </a:spcBef>
              <a:buNone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&gt; Self-grade and turn in your papers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Course website</a:t>
            </a:r>
            <a:endParaRPr b="0" lang="en-US" sz="4000" spc="-99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87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trike="noStrike" u="sng">
                <a:solidFill>
                  <a:schemeClr val="dk1"/>
                </a:solidFill>
                <a:uFillTx/>
                <a:latin typeface="Arial"/>
                <a:hlinkClick r:id="rId1"/>
              </a:rPr>
              <a:t>https://cs.pomona.edu/classes/cs105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All information is on the course website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All course materials get posted on the course website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spcAft>
                <a:spcPts val="1199"/>
              </a:spcAft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Links from the course page: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spcAft>
                <a:spcPts val="1199"/>
              </a:spcAft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Slack (#csci105po-2425-sp), for questions and discussion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spcAft>
                <a:spcPts val="1199"/>
              </a:spcAft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Gradescope, for submitting assignments and seeing grades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457200" indent="-182880" defTabSz="914400">
              <a:lnSpc>
                <a:spcPct val="100000"/>
              </a:lnSpc>
              <a:spcBef>
                <a:spcPts val="400"/>
              </a:spcBef>
              <a:spcAft>
                <a:spcPts val="1199"/>
              </a:spcAft>
              <a:buClr>
                <a:srgbClr val="521b92"/>
              </a:buClr>
              <a:buSzPct val="85000"/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Additional resources 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pic>
        <p:nvPicPr>
          <p:cNvPr id="298" name="Picture 4" descr="A qr code with a few black squares&#10;&#10;Description automatically generated"/>
          <p:cNvPicPr/>
          <p:nvPr/>
        </p:nvPicPr>
        <p:blipFill>
          <a:blip r:embed="rId2"/>
          <a:stretch/>
        </p:blipFill>
        <p:spPr>
          <a:xfrm>
            <a:off x="7162920" y="533520"/>
            <a:ext cx="1980720" cy="1980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87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1" lang="en-US" sz="2400" strike="noStrike" u="none">
                <a:solidFill>
                  <a:schemeClr val="dk1"/>
                </a:solidFill>
                <a:uFillTx/>
                <a:latin typeface="Arial"/>
              </a:rPr>
              <a:t>Example 1: Is x</a:t>
            </a:r>
            <a:r>
              <a:rPr b="1" lang="en-US" sz="2400" strike="noStrike" u="none" baseline="32000">
                <a:solidFill>
                  <a:schemeClr val="dk1"/>
                </a:solidFill>
                <a:uFillTx/>
                <a:latin typeface="Arial"/>
              </a:rPr>
              <a:t>2</a:t>
            </a:r>
            <a:r>
              <a:rPr b="1" lang="en-US" sz="2400" strike="noStrike" u="none">
                <a:solidFill>
                  <a:schemeClr val="dk1"/>
                </a:solidFill>
                <a:uFillTx/>
                <a:latin typeface="Arial"/>
              </a:rPr>
              <a:t> ≥ 0?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552600" indent="-182880" defTabSz="914400">
              <a:lnSpc>
                <a:spcPct val="100000"/>
              </a:lnSpc>
              <a:spcBef>
                <a:spcPts val="159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Floats: Yes!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552600" indent="-182880" defTabSz="914400">
              <a:lnSpc>
                <a:spcPct val="100000"/>
              </a:lnSpc>
              <a:spcBef>
                <a:spcPts val="159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Ints: Maybe…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599"/>
              </a:spcBef>
              <a:buNone/>
            </a:pP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1" lang="en-US" sz="2400" strike="noStrike" u="none">
                <a:solidFill>
                  <a:schemeClr val="dk1"/>
                </a:solidFill>
                <a:uFillTx/>
                <a:latin typeface="Arial"/>
              </a:rPr>
              <a:t>Example 2: Is (x + y) + z  =  x + (y </a:t>
            </a:r>
            <a:r>
              <a:rPr b="1" lang="en-US" sz="2400" strike="noStrike" u="none">
                <a:solidFill>
                  <a:schemeClr val="dk1"/>
                </a:solidFill>
                <a:uFillTx/>
                <a:latin typeface="Arial"/>
              </a:rPr>
              <a:t>+ z)?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552600" indent="-182880" defTabSz="914400">
              <a:lnSpc>
                <a:spcPct val="100000"/>
              </a:lnSpc>
              <a:spcBef>
                <a:spcPts val="159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Ints: Yes!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  <a:p>
            <a:pPr lvl="1" marL="552600" indent="-182880" defTabSz="914400">
              <a:lnSpc>
                <a:spcPct val="100000"/>
              </a:lnSpc>
              <a:spcBef>
                <a:spcPts val="159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Arial"/>
              </a:rPr>
              <a:t>Floats: Maybe…</a:t>
            </a:r>
            <a:endParaRPr b="0" lang="en-US" sz="20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24" name="Rectangle 18"/>
          <p:cNvSpPr/>
          <p:nvPr/>
        </p:nvSpPr>
        <p:spPr>
          <a:xfrm>
            <a:off x="7342200" y="6578640"/>
            <a:ext cx="1726920" cy="253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1200" strike="noStrike" u="none">
              <a:solidFill>
                <a:schemeClr val="dk1"/>
              </a:solidFill>
              <a:uFillTx/>
              <a:latin typeface="Calibri"/>
              <a:ea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Correctness</a:t>
            </a:r>
            <a:endParaRPr b="0" lang="en-US" sz="4000" spc="-99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26" name="Rectangle 19"/>
          <p:cNvSpPr/>
          <p:nvPr/>
        </p:nvSpPr>
        <p:spPr>
          <a:xfrm>
            <a:off x="457200" y="2133720"/>
            <a:ext cx="4114440" cy="1066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27" name="Rectangle 20"/>
          <p:cNvSpPr/>
          <p:nvPr/>
        </p:nvSpPr>
        <p:spPr>
          <a:xfrm>
            <a:off x="762120" y="4191120"/>
            <a:ext cx="4114440" cy="1066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119160" indent="-11916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Performance</a:t>
            </a:r>
            <a:endParaRPr b="0" lang="en-US" sz="4000" spc="-99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29" name="Rectangle 5"/>
          <p:cNvSpPr/>
          <p:nvPr/>
        </p:nvSpPr>
        <p:spPr>
          <a:xfrm>
            <a:off x="4636440" y="2365200"/>
            <a:ext cx="4202640" cy="2273040"/>
          </a:xfrm>
          <a:prstGeom prst="rect">
            <a:avLst/>
          </a:prstGeom>
          <a:gradFill rotWithShape="0">
            <a:gsLst>
              <a:gs pos="0">
                <a:srgbClr val="d1c4e5"/>
              </a:gs>
              <a:gs pos="45000">
                <a:srgbClr val="e1d2f6"/>
              </a:gs>
              <a:gs pos="100000">
                <a:srgbClr val="ede5fa"/>
              </a:gs>
            </a:gsLst>
            <a:path path="circle">
              <a:fillToRect l="50000" t="50000" r="50000" b="50000"/>
            </a:path>
          </a:gradFill>
          <a:ln>
            <a:solidFill>
              <a:srgbClr val="bda2e0"/>
            </a:solidFill>
            <a:rou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63360" rIns="63360" tIns="63360" bIns="63360" anchor="t">
            <a:noAutofit/>
          </a:bodyPr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void copyji(int src[2048][2048],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            </a:t>
            </a: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int dst[2048][2048]){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  </a:t>
            </a: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int i,j;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  </a:t>
            </a:r>
            <a:r>
              <a:rPr b="1" lang="en-US" sz="1600" strike="noStrike" u="none">
                <a:solidFill>
                  <a:srgbClr val="21218a"/>
                </a:solidFill>
                <a:uFillTx/>
                <a:latin typeface="Courier New"/>
                <a:ea typeface="Monaco"/>
              </a:rPr>
              <a:t>for (j = 0; j &lt; 2048; j++){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    </a:t>
            </a:r>
            <a:r>
              <a:rPr b="1" lang="en-US" sz="1600" strike="noStrike" u="none">
                <a:solidFill>
                  <a:srgbClr val="c00000"/>
                </a:solidFill>
                <a:uFillTx/>
                <a:latin typeface="Courier New"/>
                <a:ea typeface="Monaco"/>
              </a:rPr>
              <a:t>for (i = 0; i &lt; 2048; i++){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      </a:t>
            </a: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dst[i][j] = src[i][j];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    </a:t>
            </a: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}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  </a:t>
            </a: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}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}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0" name="Rectangle 6"/>
          <p:cNvSpPr/>
          <p:nvPr/>
        </p:nvSpPr>
        <p:spPr>
          <a:xfrm>
            <a:off x="293040" y="2365200"/>
            <a:ext cx="4202640" cy="2273040"/>
          </a:xfrm>
          <a:prstGeom prst="rect">
            <a:avLst/>
          </a:prstGeom>
          <a:gradFill rotWithShape="0">
            <a:gsLst>
              <a:gs pos="0">
                <a:srgbClr val="d1c4e5"/>
              </a:gs>
              <a:gs pos="45000">
                <a:srgbClr val="e1d2f6"/>
              </a:gs>
              <a:gs pos="100000">
                <a:srgbClr val="ede5fa"/>
              </a:gs>
            </a:gsLst>
            <a:path path="circle">
              <a:fillToRect l="50000" t="50000" r="50000" b="50000"/>
            </a:path>
          </a:gradFill>
          <a:ln>
            <a:solidFill>
              <a:srgbClr val="bda2e0"/>
            </a:solidFill>
            <a:rou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63360" rIns="63360" tIns="63360" bIns="63360" anchor="t">
            <a:noAutofit/>
          </a:bodyPr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void copyij(int src[2048][2048],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            </a:t>
            </a: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int dst[2048][2048]){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  </a:t>
            </a: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int i,j;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  </a:t>
            </a:r>
            <a:r>
              <a:rPr b="1" lang="en-US" sz="1600" strike="noStrike" u="none">
                <a:solidFill>
                  <a:srgbClr val="c00000"/>
                </a:solidFill>
                <a:uFillTx/>
                <a:latin typeface="Courier New"/>
                <a:ea typeface="Monaco"/>
              </a:rPr>
              <a:t>for (i = 0; i &lt; 2048; i++){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    </a:t>
            </a:r>
            <a:r>
              <a:rPr b="1" lang="en-US" sz="1600" strike="noStrike" u="none">
                <a:solidFill>
                  <a:srgbClr val="21218a"/>
                </a:solidFill>
                <a:uFillTx/>
                <a:latin typeface="Courier New"/>
                <a:ea typeface="Monaco"/>
              </a:rPr>
              <a:t>for (j = 0; j &lt; 2048; j++){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      </a:t>
            </a: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dst[i][j] = src[i][j];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    </a:t>
            </a: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}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  </a:t>
            </a: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}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}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31" name="Group 7"/>
          <p:cNvGrpSpPr/>
          <p:nvPr/>
        </p:nvGrpSpPr>
        <p:grpSpPr>
          <a:xfrm>
            <a:off x="4114800" y="3276360"/>
            <a:ext cx="761760" cy="228600"/>
            <a:chOff x="4114800" y="3276360"/>
            <a:chExt cx="761760" cy="228600"/>
          </a:xfrm>
        </p:grpSpPr>
        <p:sp>
          <p:nvSpPr>
            <p:cNvPr id="132" name="Line 8"/>
            <p:cNvSpPr/>
            <p:nvPr/>
          </p:nvSpPr>
          <p:spPr>
            <a:xfrm>
              <a:off x="4114800" y="3276360"/>
              <a:ext cx="761760" cy="22860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sm" type="triangle" w="sm"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33" name="Line 9"/>
            <p:cNvSpPr/>
            <p:nvPr/>
          </p:nvSpPr>
          <p:spPr>
            <a:xfrm flipV="1">
              <a:off x="4114800" y="3276360"/>
              <a:ext cx="761760" cy="22860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sm" type="triangle" w="sm"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endParaRPr b="0" lang="en-US" sz="1800" strike="noStrike" u="non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grpSp>
        <p:nvGrpSpPr>
          <p:cNvPr id="134" name="Group 2"/>
          <p:cNvGrpSpPr/>
          <p:nvPr/>
        </p:nvGrpSpPr>
        <p:grpSpPr>
          <a:xfrm>
            <a:off x="1834920" y="4648320"/>
            <a:ext cx="5551920" cy="837720"/>
            <a:chOff x="1834920" y="4648320"/>
            <a:chExt cx="5551920" cy="837720"/>
          </a:xfrm>
        </p:grpSpPr>
        <p:sp>
          <p:nvSpPr>
            <p:cNvPr id="135" name="Rectangle 10"/>
            <p:cNvSpPr/>
            <p:nvPr/>
          </p:nvSpPr>
          <p:spPr>
            <a:xfrm>
              <a:off x="6146280" y="4663440"/>
              <a:ext cx="1240560" cy="5029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38160" rIns="38160" tIns="38160" bIns="3816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2800" strike="noStrike" u="none">
                  <a:solidFill>
                    <a:schemeClr val="dk1"/>
                  </a:solidFill>
                  <a:uFillTx/>
                  <a:latin typeface="Arial"/>
                  <a:ea typeface="Calibri"/>
                </a:rPr>
                <a:t>81.8ms</a:t>
              </a:r>
              <a:endParaRPr b="0" lang="en-US" sz="2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36" name="TextBox 1"/>
            <p:cNvSpPr/>
            <p:nvPr/>
          </p:nvSpPr>
          <p:spPr>
            <a:xfrm>
              <a:off x="1834920" y="4648320"/>
              <a:ext cx="11466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2800" strike="noStrike" u="none">
                  <a:solidFill>
                    <a:schemeClr val="dk1"/>
                  </a:solidFill>
                  <a:uFillTx/>
                  <a:latin typeface="Arial"/>
                </a:rPr>
                <a:t>4.3ms</a:t>
              </a:r>
              <a:endParaRPr b="0" lang="en-US" sz="2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37" name="Rectangle 10"/>
            <p:cNvSpPr/>
            <p:nvPr/>
          </p:nvSpPr>
          <p:spPr>
            <a:xfrm>
              <a:off x="2870640" y="5040000"/>
              <a:ext cx="76680" cy="4460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38160" rIns="38160" tIns="38160" bIns="3816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en-US" sz="2400" strike="noStrike" u="none">
                <a:solidFill>
                  <a:schemeClr val="dk1"/>
                </a:solidFill>
                <a:uFillTx/>
                <a:latin typeface="Arial"/>
                <a:ea typeface="Calibri"/>
              </a:endParaRPr>
            </a:p>
          </p:txBody>
        </p:sp>
      </p:grpSp>
      <p:sp>
        <p:nvSpPr>
          <p:cNvPr id="138" name="Rectangle 3"/>
          <p:cNvSpPr/>
          <p:nvPr/>
        </p:nvSpPr>
        <p:spPr>
          <a:xfrm>
            <a:off x="884160" y="4672080"/>
            <a:ext cx="6964200" cy="1066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Security</a:t>
            </a:r>
            <a:endParaRPr b="0" lang="en-US" sz="4000" spc="-99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40" name="Rectangle 4"/>
          <p:cNvSpPr/>
          <p:nvPr/>
        </p:nvSpPr>
        <p:spPr>
          <a:xfrm>
            <a:off x="762120" y="2057400"/>
            <a:ext cx="7619760" cy="3580920"/>
          </a:xfrm>
          <a:prstGeom prst="rect">
            <a:avLst/>
          </a:prstGeom>
          <a:gradFill rotWithShape="0">
            <a:gsLst>
              <a:gs pos="0">
                <a:srgbClr val="c1b8e0"/>
              </a:gs>
              <a:gs pos="45000">
                <a:srgbClr val="cfc7f0"/>
              </a:gs>
              <a:gs pos="100000">
                <a:srgbClr val="e3e0f8"/>
              </a:gs>
            </a:gsLst>
            <a:path path="circle">
              <a:fillToRect l="50000" t="50000" r="50000" b="50000"/>
            </a:path>
          </a:gradFill>
          <a:ln>
            <a:solidFill>
              <a:srgbClr val="917dd0"/>
            </a:solidFill>
            <a:rou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63360" rIns="63360" tIns="63360" bIns="63360" anchor="t">
            <a:noAutofit/>
          </a:bodyPr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int buggy_authenticate(){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  </a:t>
            </a: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char password[4]; // allocate space to store a string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  </a:t>
            </a: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gets(password);   // initialize string from user input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  </a:t>
            </a: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return 0;         // always returns False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}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void example3(){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  </a:t>
            </a: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if(buggy_authenticate()){ // equivalent to if False 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    </a:t>
            </a: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printf("The answer is 42\n"); // should never happen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  </a:t>
            </a: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} else {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    </a:t>
            </a: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printf("Unauthenticated User (correct behavior)\n");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  </a:t>
            </a: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}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r>
              <a:rPr b="1" lang="en-US" sz="1600" strike="noStrike" u="none">
                <a:solidFill>
                  <a:schemeClr val="dk1"/>
                </a:solidFill>
                <a:uFillTx/>
                <a:latin typeface="Courier New"/>
                <a:ea typeface="Monaco"/>
              </a:rPr>
              <a:t>}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914400"/>
                <a:tab algn="l" pos="2286000"/>
              </a:tabLst>
            </a:pP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722160" y="2362320"/>
            <a:ext cx="7964280" cy="219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800" spc="-99" strike="noStrike" u="none" cap="all">
                <a:solidFill>
                  <a:schemeClr val="dk2"/>
                </a:solidFill>
                <a:uFillTx/>
                <a:latin typeface="Arial"/>
              </a:rPr>
              <a:t>Bits</a:t>
            </a:r>
            <a:endParaRPr b="0" lang="en-US" sz="48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722160" y="462672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2400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Bits</a:t>
            </a:r>
            <a:endParaRPr b="0" lang="en-US" sz="4000" spc="-99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876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a </a:t>
            </a:r>
            <a:r>
              <a:rPr b="1" lang="en-US" sz="2400" strike="noStrike" u="none">
                <a:solidFill>
                  <a:schemeClr val="accent2"/>
                </a:solidFill>
                <a:uFillTx/>
                <a:latin typeface="Arial"/>
              </a:rPr>
              <a:t>bit</a:t>
            </a: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 is a binary digit that can have two possible values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can be physically represented with a two state device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grpSp>
        <p:nvGrpSpPr>
          <p:cNvPr id="145" name="Group 7"/>
          <p:cNvGrpSpPr/>
          <p:nvPr/>
        </p:nvGrpSpPr>
        <p:grpSpPr>
          <a:xfrm>
            <a:off x="3923280" y="3327840"/>
            <a:ext cx="1364040" cy="2887200"/>
            <a:chOff x="3923280" y="3327840"/>
            <a:chExt cx="1364040" cy="2887200"/>
          </a:xfrm>
        </p:grpSpPr>
        <p:pic>
          <p:nvPicPr>
            <p:cNvPr id="146" name="Picture 8" descr=""/>
            <p:cNvPicPr/>
            <p:nvPr/>
          </p:nvPicPr>
          <p:blipFill>
            <a:blip r:embed="rId1"/>
            <a:srcRect l="3247" t="0" r="44830" b="8543"/>
            <a:stretch/>
          </p:blipFill>
          <p:spPr>
            <a:xfrm>
              <a:off x="3923280" y="3327840"/>
              <a:ext cx="1362240" cy="13518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47" name="Picture 10" descr=""/>
            <p:cNvPicPr/>
            <p:nvPr/>
          </p:nvPicPr>
          <p:blipFill>
            <a:blip r:embed="rId2"/>
            <a:srcRect l="0" t="0" r="32748" b="0"/>
            <a:stretch/>
          </p:blipFill>
          <p:spPr>
            <a:xfrm>
              <a:off x="3923280" y="4873680"/>
              <a:ext cx="1364040" cy="134136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148" name="Group 9"/>
          <p:cNvGrpSpPr/>
          <p:nvPr/>
        </p:nvGrpSpPr>
        <p:grpSpPr>
          <a:xfrm>
            <a:off x="5623920" y="3323520"/>
            <a:ext cx="1362240" cy="2896200"/>
            <a:chOff x="5623920" y="3323520"/>
            <a:chExt cx="1362240" cy="2896200"/>
          </a:xfrm>
        </p:grpSpPr>
        <p:pic>
          <p:nvPicPr>
            <p:cNvPr id="149" name="Picture 12" descr=""/>
            <p:cNvPicPr/>
            <p:nvPr/>
          </p:nvPicPr>
          <p:blipFill>
            <a:blip r:embed="rId3"/>
            <a:srcRect l="0" t="3051" r="0" b="4669"/>
            <a:stretch/>
          </p:blipFill>
          <p:spPr>
            <a:xfrm>
              <a:off x="5623920" y="3323520"/>
              <a:ext cx="1362240" cy="13561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50" name="Picture 14" descr=""/>
            <p:cNvPicPr/>
            <p:nvPr/>
          </p:nvPicPr>
          <p:blipFill>
            <a:blip r:embed="rId4"/>
            <a:srcRect l="22142" t="16311" r="21260" b="23091"/>
            <a:stretch/>
          </p:blipFill>
          <p:spPr>
            <a:xfrm>
              <a:off x="5623920" y="4858920"/>
              <a:ext cx="1354320" cy="136080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151" name="Group 3"/>
          <p:cNvGrpSpPr/>
          <p:nvPr/>
        </p:nvGrpSpPr>
        <p:grpSpPr>
          <a:xfrm>
            <a:off x="391320" y="3327840"/>
            <a:ext cx="1358640" cy="2887200"/>
            <a:chOff x="391320" y="3327840"/>
            <a:chExt cx="1358640" cy="2887200"/>
          </a:xfrm>
        </p:grpSpPr>
        <p:grpSp>
          <p:nvGrpSpPr>
            <p:cNvPr id="152" name="Group 19"/>
            <p:cNvGrpSpPr/>
            <p:nvPr/>
          </p:nvGrpSpPr>
          <p:grpSpPr>
            <a:xfrm>
              <a:off x="391320" y="4858920"/>
              <a:ext cx="1358640" cy="1356120"/>
              <a:chOff x="391320" y="4858920"/>
              <a:chExt cx="1358640" cy="1356120"/>
            </a:xfrm>
          </p:grpSpPr>
          <p:sp>
            <p:nvSpPr>
              <p:cNvPr id="153" name="Rectangle 17"/>
              <p:cNvSpPr/>
              <p:nvPr/>
            </p:nvSpPr>
            <p:spPr>
              <a:xfrm>
                <a:off x="391320" y="4858920"/>
                <a:ext cx="1358640" cy="1356120"/>
              </a:xfrm>
              <a:prstGeom prst="rect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uFillTx/>
                  <a:latin typeface="Arial"/>
                </a:endParaRPr>
              </a:p>
            </p:txBody>
          </p:sp>
          <p:pic>
            <p:nvPicPr>
              <p:cNvPr id="154" name="Picture 4" descr=""/>
              <p:cNvPicPr/>
              <p:nvPr/>
            </p:nvPicPr>
            <p:blipFill>
              <a:blip r:embed="rId5"/>
              <a:srcRect l="24121" t="-9" r="72870" b="90860"/>
              <a:stretch/>
            </p:blipFill>
            <p:spPr>
              <a:xfrm>
                <a:off x="640440" y="4952880"/>
                <a:ext cx="783360" cy="119988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  <p:grpSp>
          <p:nvGrpSpPr>
            <p:cNvPr id="155" name="Group 18"/>
            <p:cNvGrpSpPr/>
            <p:nvPr/>
          </p:nvGrpSpPr>
          <p:grpSpPr>
            <a:xfrm>
              <a:off x="391320" y="3327840"/>
              <a:ext cx="1358640" cy="1356120"/>
              <a:chOff x="391320" y="3327840"/>
              <a:chExt cx="1358640" cy="1356120"/>
            </a:xfrm>
          </p:grpSpPr>
          <p:sp>
            <p:nvSpPr>
              <p:cNvPr id="156" name="Rectangle 16"/>
              <p:cNvSpPr/>
              <p:nvPr/>
            </p:nvSpPr>
            <p:spPr>
              <a:xfrm>
                <a:off x="391320" y="3327840"/>
                <a:ext cx="1358640" cy="1356120"/>
              </a:xfrm>
              <a:prstGeom prst="rect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  <a:round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</a:pPr>
                <a:endParaRPr b="0" lang="en-US" sz="1800" strike="noStrike" u="none">
                  <a:solidFill>
                    <a:schemeClr val="lt1"/>
                  </a:solidFill>
                  <a:uFillTx/>
                  <a:latin typeface="Arial"/>
                </a:endParaRPr>
              </a:p>
            </p:txBody>
          </p:sp>
          <p:pic>
            <p:nvPicPr>
              <p:cNvPr id="157" name="Picture 15" descr=""/>
              <p:cNvPicPr/>
              <p:nvPr/>
            </p:nvPicPr>
            <p:blipFill>
              <a:blip r:embed="rId6"/>
              <a:srcRect l="21650" t="-108" r="75851" b="90964"/>
              <a:stretch/>
            </p:blipFill>
            <p:spPr>
              <a:xfrm>
                <a:off x="779400" y="3422880"/>
                <a:ext cx="650880" cy="119988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</p:grpSp>
      <p:grpSp>
        <p:nvGrpSpPr>
          <p:cNvPr id="158" name="Group 5"/>
          <p:cNvGrpSpPr/>
          <p:nvPr/>
        </p:nvGrpSpPr>
        <p:grpSpPr>
          <a:xfrm>
            <a:off x="2086560" y="3329280"/>
            <a:ext cx="1587960" cy="2885760"/>
            <a:chOff x="2086560" y="3329280"/>
            <a:chExt cx="1587960" cy="2885760"/>
          </a:xfrm>
        </p:grpSpPr>
        <p:pic>
          <p:nvPicPr>
            <p:cNvPr id="159" name="Picture 6" descr=""/>
            <p:cNvPicPr/>
            <p:nvPr/>
          </p:nvPicPr>
          <p:blipFill>
            <a:blip r:embed="rId7"/>
            <a:srcRect l="7651" t="37010" r="83203" b="41337"/>
            <a:stretch/>
          </p:blipFill>
          <p:spPr>
            <a:xfrm>
              <a:off x="2086560" y="4797000"/>
              <a:ext cx="1354320" cy="14180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60" name="Picture 20" descr=""/>
            <p:cNvPicPr/>
            <p:nvPr/>
          </p:nvPicPr>
          <p:blipFill>
            <a:blip r:embed="rId8"/>
            <a:srcRect l="85897" t="8275" r="4957" b="70072"/>
            <a:stretch/>
          </p:blipFill>
          <p:spPr>
            <a:xfrm>
              <a:off x="2320200" y="3329280"/>
              <a:ext cx="1354320" cy="141804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161" name="Group 11"/>
          <p:cNvGrpSpPr/>
          <p:nvPr/>
        </p:nvGrpSpPr>
        <p:grpSpPr>
          <a:xfrm>
            <a:off x="7265520" y="3323520"/>
            <a:ext cx="1403640" cy="2907720"/>
            <a:chOff x="7265520" y="3323520"/>
            <a:chExt cx="1403640" cy="2907720"/>
          </a:xfrm>
        </p:grpSpPr>
        <p:pic>
          <p:nvPicPr>
            <p:cNvPr id="162" name="Picture 22" descr=""/>
            <p:cNvPicPr/>
            <p:nvPr/>
          </p:nvPicPr>
          <p:blipFill>
            <a:blip r:embed="rId9"/>
            <a:srcRect l="21927" t="0" r="21829" b="0"/>
            <a:stretch/>
          </p:blipFill>
          <p:spPr>
            <a:xfrm>
              <a:off x="7314840" y="3323520"/>
              <a:ext cx="1354320" cy="135684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163" name="Group 25"/>
            <p:cNvGrpSpPr/>
            <p:nvPr/>
          </p:nvGrpSpPr>
          <p:grpSpPr>
            <a:xfrm>
              <a:off x="7265520" y="4874400"/>
              <a:ext cx="1354320" cy="1356840"/>
              <a:chOff x="7265520" y="4874400"/>
              <a:chExt cx="1354320" cy="1356840"/>
            </a:xfrm>
          </p:grpSpPr>
          <p:pic>
            <p:nvPicPr>
              <p:cNvPr id="164" name="Picture 23" descr=""/>
              <p:cNvPicPr/>
              <p:nvPr/>
            </p:nvPicPr>
            <p:blipFill>
              <a:blip r:embed="rId10"/>
              <a:srcRect l="21927" t="0" r="21829" b="0"/>
              <a:stretch/>
            </p:blipFill>
            <p:spPr>
              <a:xfrm>
                <a:off x="7265520" y="4874400"/>
                <a:ext cx="1354320" cy="13568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165" name="Picture 24" descr=""/>
              <p:cNvPicPr/>
              <p:nvPr/>
            </p:nvPicPr>
            <p:blipFill>
              <a:blip r:embed="rId11"/>
              <a:srcRect l="33474" t="39465" r="38052" b="57150"/>
              <a:stretch/>
            </p:blipFill>
            <p:spPr>
              <a:xfrm>
                <a:off x="7546680" y="5400720"/>
                <a:ext cx="799560" cy="355320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Storing bits</a:t>
            </a:r>
            <a:endParaRPr b="0" lang="en-US" sz="4000" spc="-99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5943240" cy="525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Static random access memory (SRAM): stores each bit of data in a flip-flop, a circuit with two stable states 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Dynamic Memory (DRAM): stores each bit of data in a capacitor, which stores energy in an electric field (or not)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Magnetic Disk: regions of the platter are magnetized with either N-S polarity or   S-N polarity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Optical Disk: stores bits as tiny indentations (pits) or not (lands) that reflect light differently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Flash Disk: electrons are stored in one of two gates separated by oxide layers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pic>
        <p:nvPicPr>
          <p:cNvPr id="168" name="Picture 4" descr=""/>
          <p:cNvPicPr/>
          <p:nvPr/>
        </p:nvPicPr>
        <p:blipFill>
          <a:blip r:embed="rId1"/>
          <a:stretch/>
        </p:blipFill>
        <p:spPr>
          <a:xfrm>
            <a:off x="6629400" y="1447920"/>
            <a:ext cx="1904760" cy="1193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9" name="Picture 6" descr=""/>
          <p:cNvPicPr/>
          <p:nvPr/>
        </p:nvPicPr>
        <p:blipFill>
          <a:blip r:embed="rId2"/>
          <a:stretch/>
        </p:blipFill>
        <p:spPr>
          <a:xfrm rot="5400000">
            <a:off x="6819840" y="2629440"/>
            <a:ext cx="991440" cy="1066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0" name="Picture 8" descr=""/>
          <p:cNvPicPr/>
          <p:nvPr/>
        </p:nvPicPr>
        <p:blipFill>
          <a:blip r:embed="rId3"/>
          <a:stretch/>
        </p:blipFill>
        <p:spPr>
          <a:xfrm>
            <a:off x="6745680" y="3733920"/>
            <a:ext cx="1280880" cy="991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1" name="Picture 10" descr=""/>
          <p:cNvPicPr/>
          <p:nvPr/>
        </p:nvPicPr>
        <p:blipFill>
          <a:blip r:embed="rId4"/>
          <a:stretch/>
        </p:blipFill>
        <p:spPr>
          <a:xfrm>
            <a:off x="6876000" y="4871880"/>
            <a:ext cx="972000" cy="972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2" name="Picture 12" descr=""/>
          <p:cNvPicPr/>
          <p:nvPr/>
        </p:nvPicPr>
        <p:blipFill>
          <a:blip r:embed="rId5"/>
          <a:stretch/>
        </p:blipFill>
        <p:spPr>
          <a:xfrm>
            <a:off x="6882120" y="5942880"/>
            <a:ext cx="1144440" cy="763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3" dur="indefinite" restart="never" nodeType="tmRoot">
          <p:childTnLst>
            <p:seq>
              <p:cTn id="54" dur="indefinite" nodeType="mainSeq">
                <p:childTnLst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119160" indent="-11916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99" strike="noStrike" u="none">
                <a:solidFill>
                  <a:schemeClr val="dk2"/>
                </a:solidFill>
                <a:uFillTx/>
                <a:latin typeface="Arial"/>
              </a:rPr>
              <a:t>Boolean Algebra</a:t>
            </a:r>
            <a:endParaRPr b="0" lang="en-US" sz="4000" spc="-99" strike="noStrike" u="none">
              <a:solidFill>
                <a:schemeClr val="dk2"/>
              </a:solidFill>
              <a:uFillTx/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473040" y="1349280"/>
            <a:ext cx="8229240" cy="5028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Developed by George Boole in 19th Century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Algebraic representation of logic---encode “True” as 1 and “False” as 0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marL="182880" indent="-182880" defTabSz="914400">
              <a:lnSpc>
                <a:spcPct val="100000"/>
              </a:lnSpc>
              <a:spcBef>
                <a:spcPts val="479"/>
              </a:spcBef>
              <a:buClr>
                <a:srgbClr val="521b92"/>
              </a:buClr>
              <a:buSzPct val="85000"/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uFillTx/>
                <a:latin typeface="Arial"/>
              </a:rPr>
              <a:t>How does this map to set operations?</a:t>
            </a: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</a:pPr>
            <a:endParaRPr b="0" lang="en-US" sz="2400" strike="noStrike" u="non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75" name="Rectangle 5"/>
          <p:cNvSpPr/>
          <p:nvPr/>
        </p:nvSpPr>
        <p:spPr>
          <a:xfrm>
            <a:off x="1177920" y="2892600"/>
            <a:ext cx="498240" cy="3679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  <a:spcBef>
                <a:spcPts val="575"/>
              </a:spcBef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Calibri Bold"/>
                <a:ea typeface="Calibri Bold"/>
              </a:rPr>
              <a:t>And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76" name="Picture 6" descr=""/>
          <p:cNvPicPr/>
          <p:nvPr/>
        </p:nvPicPr>
        <p:blipFill>
          <a:blip r:embed="rId1"/>
          <a:srcRect l="0" t="0" r="77614" b="0"/>
          <a:stretch/>
        </p:blipFill>
        <p:spPr>
          <a:xfrm>
            <a:off x="1828800" y="2692440"/>
            <a:ext cx="1396800" cy="1375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7" name="Rectangle 7"/>
          <p:cNvSpPr/>
          <p:nvPr/>
        </p:nvSpPr>
        <p:spPr>
          <a:xfrm>
            <a:off x="4572000" y="2892600"/>
            <a:ext cx="380520" cy="3679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  <a:spcBef>
                <a:spcPts val="575"/>
              </a:spcBef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Calibri Bold"/>
                <a:ea typeface="Calibri Bold"/>
              </a:rPr>
              <a:t>Or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78" name="Picture 8" descr=""/>
          <p:cNvPicPr/>
          <p:nvPr/>
        </p:nvPicPr>
        <p:blipFill>
          <a:blip r:embed="rId2"/>
          <a:srcRect l="0" t="0" r="77614" b="0"/>
          <a:stretch/>
        </p:blipFill>
        <p:spPr>
          <a:xfrm>
            <a:off x="5575320" y="2666880"/>
            <a:ext cx="1396800" cy="1375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9" name="Picture 9" descr=""/>
          <p:cNvPicPr/>
          <p:nvPr/>
        </p:nvPicPr>
        <p:blipFill>
          <a:blip r:embed="rId3"/>
          <a:srcRect l="0" t="0" r="77614" b="0"/>
          <a:stretch/>
        </p:blipFill>
        <p:spPr>
          <a:xfrm>
            <a:off x="1828800" y="4336920"/>
            <a:ext cx="1396800" cy="1375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0" name="Rectangle 10"/>
          <p:cNvSpPr/>
          <p:nvPr/>
        </p:nvSpPr>
        <p:spPr>
          <a:xfrm>
            <a:off x="1177920" y="4524480"/>
            <a:ext cx="498240" cy="3934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  <a:spcBef>
                <a:spcPts val="575"/>
              </a:spcBef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Calibri Bold"/>
                <a:ea typeface="Calibri Bold"/>
              </a:rPr>
              <a:t>Not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81" name="Picture 11" descr=""/>
          <p:cNvPicPr/>
          <p:nvPr/>
        </p:nvPicPr>
        <p:blipFill>
          <a:blip r:embed="rId4"/>
          <a:srcRect l="0" t="0" r="77614" b="0"/>
          <a:stretch/>
        </p:blipFill>
        <p:spPr>
          <a:xfrm>
            <a:off x="5562720" y="4336920"/>
            <a:ext cx="1396800" cy="1375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2" name="Rectangle 12"/>
          <p:cNvSpPr/>
          <p:nvPr/>
        </p:nvSpPr>
        <p:spPr>
          <a:xfrm>
            <a:off x="3689280" y="4524480"/>
            <a:ext cx="1765080" cy="3934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defTabSz="914400">
              <a:lnSpc>
                <a:spcPct val="100000"/>
              </a:lnSpc>
              <a:spcBef>
                <a:spcPts val="575"/>
              </a:spcBef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Calibri Bold"/>
                <a:ea typeface="Calibri Bold"/>
              </a:rPr>
              <a:t>Exclusive-Or (Xor)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9" dur="indefinite" restart="never" nodeType="tmRoot">
          <p:childTnLst>
            <p:seq>
              <p:cTn id="80" dur="indefinite" nodeType="mainSeq">
                <p:childTnLst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0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2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3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4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5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6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7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8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9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theme1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  <a:shade val="86000"/>
              </a:schemeClr>
            </a:gs>
            <a:gs pos="45000">
              <a:schemeClr val="phClr">
                <a:tint val="48000"/>
              </a:schemeClr>
            </a:gs>
            <a:gs pos="100000">
              <a:schemeClr val="phClr">
                <a:tint val="28000"/>
              </a:schemeClr>
            </a:gs>
          </a:gsLst>
          <a:path path="circle">
            <a:fillToRect l="100000" t="100000" r="100000" b="100000"/>
          </a:path>
          <a:tileRect l="0" t="0" r="0" b="0"/>
        </a:gradFill>
        <a:gradFill>
          <a:gsLst>
            <a:gs pos="0">
              <a:schemeClr val="phClr">
                <a:shade val="70000"/>
              </a:schemeClr>
            </a:gs>
            <a:gs pos="34000">
              <a:schemeClr val="phClr">
                <a:shade val="70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 l="0" t="0" r="0" b="0"/>
        </a:gradFill>
      </a:fillStyleLst>
      <a:lnStyleLst>
        <a:ln w="9525" cap="flat" cmpd="sng" algn="ctr">
          <a:prstDash val="solid"/>
        </a:ln>
        <a:ln w="26425" cap="flat" cmpd="sng" algn="ctr">
          <a:prstDash val="solid"/>
        </a:ln>
        <a:ln w="444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5000"/>
              </a:schemeClr>
            </a:gs>
            <a:gs pos="40000">
              <a:schemeClr val="phClr">
                <a:tint val="95000"/>
                <a:shade val="85000"/>
              </a:schemeClr>
            </a:gs>
            <a:gs pos="100000">
              <a:schemeClr val="phClr">
                <a:shade val="45000"/>
              </a:schemeClr>
            </a:gs>
          </a:gsLst>
          <a:lin ang="5400000" scaled="0"/>
          <a:tileRect l="0" t="0" r="0" b="0"/>
        </a:gradFill>
        <a:blipFill rotWithShape="1">
          <a:blip r:embed="rId1"/>
          <a:srcRect l="0" t="0" r="0" b="0"/>
          <a:tile tx="0" ty="0" sx="70000" sy="70000" flip="none" algn="tl"/>
        </a:blip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22993</TotalTime>
  <Application>LibreOffice/24.8.4.2$Linux_X86_64 LibreOffice_project/bb3cfa12c7b1bf994ecc5649a80400d06cd71002</Application>
  <AppVersion>15.0000</AppVersion>
  <Words>1262</Words>
  <Paragraphs>296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2018-12-19T18:51:49Z</dcterms:created>
  <dc:creator>Eleanor  Birrell</dc:creator>
  <dc:description/>
  <dc:language>en-US</dc:language>
  <cp:lastModifiedBy/>
  <dcterms:modified xsi:type="dcterms:W3CDTF">2025-01-15T13:40:15Z</dcterms:modified>
  <cp:revision>188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12</vt:i4>
  </property>
  <property fmtid="{D5CDD505-2E9C-101B-9397-08002B2CF9AE}" pid="3" name="PresentationFormat">
    <vt:lpwstr>On-screen Show (4:3)</vt:lpwstr>
  </property>
  <property fmtid="{D5CDD505-2E9C-101B-9397-08002B2CF9AE}" pid="4" name="Slides">
    <vt:i4>24</vt:i4>
  </property>
</Properties>
</file>